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handoutMasterIdLst>
    <p:handoutMasterId r:id="rId29"/>
  </p:handoutMasterIdLst>
  <p:sldIdLst>
    <p:sldId id="298" r:id="rId2"/>
    <p:sldId id="301" r:id="rId3"/>
    <p:sldId id="314" r:id="rId4"/>
    <p:sldId id="303" r:id="rId5"/>
    <p:sldId id="302" r:id="rId6"/>
    <p:sldId id="304" r:id="rId7"/>
    <p:sldId id="306" r:id="rId8"/>
    <p:sldId id="270" r:id="rId9"/>
    <p:sldId id="308" r:id="rId10"/>
    <p:sldId id="322" r:id="rId11"/>
    <p:sldId id="327" r:id="rId12"/>
    <p:sldId id="312" r:id="rId13"/>
    <p:sldId id="331" r:id="rId14"/>
    <p:sldId id="318" r:id="rId15"/>
    <p:sldId id="319" r:id="rId16"/>
    <p:sldId id="320" r:id="rId17"/>
    <p:sldId id="313" r:id="rId18"/>
    <p:sldId id="326" r:id="rId19"/>
    <p:sldId id="328" r:id="rId20"/>
    <p:sldId id="325" r:id="rId21"/>
    <p:sldId id="324" r:id="rId22"/>
    <p:sldId id="317" r:id="rId23"/>
    <p:sldId id="311" r:id="rId24"/>
    <p:sldId id="329" r:id="rId25"/>
    <p:sldId id="330" r:id="rId26"/>
    <p:sldId id="332" r:id="rId27"/>
  </p:sldIdLst>
  <p:sldSz cx="9144000" cy="6858000" type="screen4x3"/>
  <p:notesSz cx="6740525"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72929"/>
    <a:srgbClr val="EC2914"/>
    <a:srgbClr val="EA3416"/>
    <a:srgbClr val="FF3300"/>
    <a:srgbClr val="E42F1C"/>
    <a:srgbClr val="E1491F"/>
    <a:srgbClr val="00D661"/>
    <a:srgbClr val="DDFFEC"/>
    <a:srgbClr val="D9F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2" d="100"/>
          <a:sy n="92" d="100"/>
        </p:scale>
        <p:origin x="3762" y="9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133C5E0-4240-4C79-8E79-1610C354B6EB}"/>
              </a:ext>
            </a:extLst>
          </p:cNvPr>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de-CH"/>
          </a:p>
        </p:txBody>
      </p:sp>
      <p:sp>
        <p:nvSpPr>
          <p:cNvPr id="3" name="Datumsplatzhalter 2">
            <a:extLst>
              <a:ext uri="{FF2B5EF4-FFF2-40B4-BE49-F238E27FC236}">
                <a16:creationId xmlns:a16="http://schemas.microsoft.com/office/drawing/2014/main" id="{EA0675B7-611C-465A-BE29-D349567E74D3}"/>
              </a:ext>
            </a:extLst>
          </p:cNvPr>
          <p:cNvSpPr>
            <a:spLocks noGrp="1"/>
          </p:cNvSpPr>
          <p:nvPr>
            <p:ph type="dt" sz="quarter" idx="1"/>
          </p:nvPr>
        </p:nvSpPr>
        <p:spPr>
          <a:xfrm>
            <a:off x="3817938" y="0"/>
            <a:ext cx="2921000" cy="495300"/>
          </a:xfrm>
          <a:prstGeom prst="rect">
            <a:avLst/>
          </a:prstGeom>
        </p:spPr>
        <p:txBody>
          <a:bodyPr vert="horz" lIns="91440" tIns="45720" rIns="91440" bIns="45720" rtlCol="0"/>
          <a:lstStyle>
            <a:lvl1pPr algn="r">
              <a:defRPr sz="1200"/>
            </a:lvl1pPr>
          </a:lstStyle>
          <a:p>
            <a:fld id="{01E2B4D3-D3E3-473F-87A1-A32B6F150551}" type="datetimeFigureOut">
              <a:rPr lang="de-CH" smtClean="0"/>
              <a:t>02.10.2018</a:t>
            </a:fld>
            <a:endParaRPr lang="de-CH"/>
          </a:p>
        </p:txBody>
      </p:sp>
      <p:sp>
        <p:nvSpPr>
          <p:cNvPr id="4" name="Fußzeilenplatzhalter 3">
            <a:extLst>
              <a:ext uri="{FF2B5EF4-FFF2-40B4-BE49-F238E27FC236}">
                <a16:creationId xmlns:a16="http://schemas.microsoft.com/office/drawing/2014/main" id="{B8B1E14E-3619-4A94-BA33-41D1FA7B0D1E}"/>
              </a:ext>
            </a:extLst>
          </p:cNvPr>
          <p:cNvSpPr>
            <a:spLocks noGrp="1"/>
          </p:cNvSpPr>
          <p:nvPr>
            <p:ph type="ftr" sz="quarter" idx="2"/>
          </p:nvPr>
        </p:nvSpPr>
        <p:spPr>
          <a:xfrm>
            <a:off x="0" y="9372600"/>
            <a:ext cx="2921000" cy="495300"/>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a:extLst>
              <a:ext uri="{FF2B5EF4-FFF2-40B4-BE49-F238E27FC236}">
                <a16:creationId xmlns:a16="http://schemas.microsoft.com/office/drawing/2014/main" id="{600683C2-9A78-407A-BA7E-373994142250}"/>
              </a:ext>
            </a:extLst>
          </p:cNvPr>
          <p:cNvSpPr>
            <a:spLocks noGrp="1"/>
          </p:cNvSpPr>
          <p:nvPr>
            <p:ph type="sldNum" sz="quarter" idx="3"/>
          </p:nvPr>
        </p:nvSpPr>
        <p:spPr>
          <a:xfrm>
            <a:off x="3817938" y="9372600"/>
            <a:ext cx="2921000" cy="495300"/>
          </a:xfrm>
          <a:prstGeom prst="rect">
            <a:avLst/>
          </a:prstGeom>
        </p:spPr>
        <p:txBody>
          <a:bodyPr vert="horz" lIns="91440" tIns="45720" rIns="91440" bIns="45720" rtlCol="0" anchor="b"/>
          <a:lstStyle>
            <a:lvl1pPr algn="r">
              <a:defRPr sz="1200"/>
            </a:lvl1pPr>
          </a:lstStyle>
          <a:p>
            <a:fld id="{A15112C8-2602-475D-A472-5578859C4198}" type="slidenum">
              <a:rPr lang="de-CH" smtClean="0"/>
              <a:t>‹Nr.›</a:t>
            </a:fld>
            <a:endParaRPr lang="de-CH"/>
          </a:p>
        </p:txBody>
      </p:sp>
    </p:spTree>
    <p:extLst>
      <p:ext uri="{BB962C8B-B14F-4D97-AF65-F5344CB8AC3E}">
        <p14:creationId xmlns:p14="http://schemas.microsoft.com/office/powerpoint/2010/main" val="2403584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20894" cy="493395"/>
          </a:xfrm>
          <a:prstGeom prst="rect">
            <a:avLst/>
          </a:prstGeom>
        </p:spPr>
        <p:txBody>
          <a:bodyPr vert="horz" lIns="91083" tIns="45542" rIns="91083" bIns="45542" rtlCol="0"/>
          <a:lstStyle>
            <a:lvl1pPr algn="l">
              <a:defRPr sz="1200"/>
            </a:lvl1pPr>
          </a:lstStyle>
          <a:p>
            <a:endParaRPr lang="de-CH"/>
          </a:p>
        </p:txBody>
      </p:sp>
      <p:sp>
        <p:nvSpPr>
          <p:cNvPr id="3" name="Datumsplatzhalter 2"/>
          <p:cNvSpPr>
            <a:spLocks noGrp="1"/>
          </p:cNvSpPr>
          <p:nvPr>
            <p:ph type="dt" idx="1"/>
          </p:nvPr>
        </p:nvSpPr>
        <p:spPr>
          <a:xfrm>
            <a:off x="3818072" y="1"/>
            <a:ext cx="2920894" cy="493395"/>
          </a:xfrm>
          <a:prstGeom prst="rect">
            <a:avLst/>
          </a:prstGeom>
        </p:spPr>
        <p:txBody>
          <a:bodyPr vert="horz" lIns="91083" tIns="45542" rIns="91083" bIns="45542" rtlCol="0"/>
          <a:lstStyle>
            <a:lvl1pPr algn="r">
              <a:defRPr sz="1200"/>
            </a:lvl1pPr>
          </a:lstStyle>
          <a:p>
            <a:fld id="{B66E770B-D1C6-436B-BF25-551863A72D68}" type="datetimeFigureOut">
              <a:rPr lang="de-CH" smtClean="0"/>
              <a:pPr/>
              <a:t>02.10.2018</a:t>
            </a:fld>
            <a:endParaRPr lang="de-CH"/>
          </a:p>
        </p:txBody>
      </p:sp>
      <p:sp>
        <p:nvSpPr>
          <p:cNvPr id="4" name="Folienbildplatzhalter 3"/>
          <p:cNvSpPr>
            <a:spLocks noGrp="1" noRot="1" noChangeAspect="1"/>
          </p:cNvSpPr>
          <p:nvPr>
            <p:ph type="sldImg" idx="2"/>
          </p:nvPr>
        </p:nvSpPr>
        <p:spPr>
          <a:xfrm>
            <a:off x="904875" y="741363"/>
            <a:ext cx="4930775" cy="3698875"/>
          </a:xfrm>
          <a:prstGeom prst="rect">
            <a:avLst/>
          </a:prstGeom>
          <a:noFill/>
          <a:ln w="12700">
            <a:solidFill>
              <a:prstClr val="black"/>
            </a:solidFill>
          </a:ln>
        </p:spPr>
        <p:txBody>
          <a:bodyPr vert="horz" lIns="91083" tIns="45542" rIns="91083" bIns="45542" rtlCol="0" anchor="ctr"/>
          <a:lstStyle/>
          <a:p>
            <a:endParaRPr lang="de-CH"/>
          </a:p>
        </p:txBody>
      </p:sp>
      <p:sp>
        <p:nvSpPr>
          <p:cNvPr id="5" name="Notizenplatzhalter 4"/>
          <p:cNvSpPr>
            <a:spLocks noGrp="1"/>
          </p:cNvSpPr>
          <p:nvPr>
            <p:ph type="body" sz="quarter" idx="3"/>
          </p:nvPr>
        </p:nvSpPr>
        <p:spPr>
          <a:xfrm>
            <a:off x="674053" y="4687253"/>
            <a:ext cx="5392420" cy="4440555"/>
          </a:xfrm>
          <a:prstGeom prst="rect">
            <a:avLst/>
          </a:prstGeom>
        </p:spPr>
        <p:txBody>
          <a:bodyPr vert="horz" lIns="91083" tIns="45542" rIns="91083" bIns="45542"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2793"/>
            <a:ext cx="2920894" cy="493395"/>
          </a:xfrm>
          <a:prstGeom prst="rect">
            <a:avLst/>
          </a:prstGeom>
        </p:spPr>
        <p:txBody>
          <a:bodyPr vert="horz" lIns="91083" tIns="45542" rIns="91083" bIns="45542" rtlCol="0" anchor="b"/>
          <a:lstStyle>
            <a:lvl1pPr algn="l">
              <a:defRPr sz="1200"/>
            </a:lvl1pPr>
          </a:lstStyle>
          <a:p>
            <a:endParaRPr lang="de-CH"/>
          </a:p>
        </p:txBody>
      </p:sp>
      <p:sp>
        <p:nvSpPr>
          <p:cNvPr id="7" name="Foliennummernplatzhalter 6"/>
          <p:cNvSpPr>
            <a:spLocks noGrp="1"/>
          </p:cNvSpPr>
          <p:nvPr>
            <p:ph type="sldNum" sz="quarter" idx="5"/>
          </p:nvPr>
        </p:nvSpPr>
        <p:spPr>
          <a:xfrm>
            <a:off x="3818072" y="9372793"/>
            <a:ext cx="2920894" cy="493395"/>
          </a:xfrm>
          <a:prstGeom prst="rect">
            <a:avLst/>
          </a:prstGeom>
        </p:spPr>
        <p:txBody>
          <a:bodyPr vert="horz" lIns="91083" tIns="45542" rIns="91083" bIns="45542" rtlCol="0" anchor="b"/>
          <a:lstStyle>
            <a:lvl1pPr algn="r">
              <a:defRPr sz="1200"/>
            </a:lvl1pPr>
          </a:lstStyle>
          <a:p>
            <a:fld id="{9887BD5C-86F6-405D-9C38-335E28A31FB1}" type="slidenum">
              <a:rPr lang="de-CH" smtClean="0"/>
              <a:pPr/>
              <a:t>‹Nr.›</a:t>
            </a:fld>
            <a:endParaRPr lang="de-CH"/>
          </a:p>
        </p:txBody>
      </p:sp>
    </p:spTree>
    <p:extLst>
      <p:ext uri="{BB962C8B-B14F-4D97-AF65-F5344CB8AC3E}">
        <p14:creationId xmlns:p14="http://schemas.microsoft.com/office/powerpoint/2010/main" val="232894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3DA2735-288B-4563-A5C2-FA51A6C50039}" type="slidenum">
              <a:rPr lang="de-CH" smtClean="0"/>
              <a:t>8</a:t>
            </a:fld>
            <a:endParaRPr lang="de-CH"/>
          </a:p>
        </p:txBody>
      </p:sp>
    </p:spTree>
    <p:extLst>
      <p:ext uri="{BB962C8B-B14F-4D97-AF65-F5344CB8AC3E}">
        <p14:creationId xmlns:p14="http://schemas.microsoft.com/office/powerpoint/2010/main" val="283227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38DC32-085D-4FB9-B9EC-71DC0CEFAC72}"/>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15AF634A-45EC-4095-B7CA-95978BF08F4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E5090EAD-1546-4C06-AF52-76E60119EE30}"/>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5" name="Fußzeilenplatzhalter 4">
            <a:extLst>
              <a:ext uri="{FF2B5EF4-FFF2-40B4-BE49-F238E27FC236}">
                <a16:creationId xmlns:a16="http://schemas.microsoft.com/office/drawing/2014/main" id="{96786480-EAFE-4DA3-AEFC-7D3FB8A36647}"/>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DD1E238F-7963-4EE9-B988-F2A3D3933FC7}"/>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108059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D3C32CB2-311C-40CC-ABD2-A8E64CE14F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8470"/>
            <a:ext cx="9144000" cy="1130440"/>
          </a:xfrm>
          <a:prstGeom prst="rect">
            <a:avLst/>
          </a:prstGeom>
        </p:spPr>
      </p:pic>
      <p:sp>
        <p:nvSpPr>
          <p:cNvPr id="2" name="Titel 1">
            <a:extLst>
              <a:ext uri="{FF2B5EF4-FFF2-40B4-BE49-F238E27FC236}">
                <a16:creationId xmlns:a16="http://schemas.microsoft.com/office/drawing/2014/main" id="{5835769D-531F-4D2B-BCD5-6F0E951E6B31}"/>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DD301569-3365-4F23-B6CF-80C1F72732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168240B-8EC6-4EF1-B457-5FC3721F415C}"/>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5" name="Fußzeilenplatzhalter 4">
            <a:extLst>
              <a:ext uri="{FF2B5EF4-FFF2-40B4-BE49-F238E27FC236}">
                <a16:creationId xmlns:a16="http://schemas.microsoft.com/office/drawing/2014/main" id="{CB35F1C7-DF14-49F2-A378-6D53E3C1ED15}"/>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9E94F77-926A-489E-B36E-51C7280DFA30}"/>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245676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D3859114-7FD6-4C5D-89BE-4AD91B3DBB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8470"/>
            <a:ext cx="9144000" cy="1130440"/>
          </a:xfrm>
          <a:prstGeom prst="rect">
            <a:avLst/>
          </a:prstGeom>
        </p:spPr>
      </p:pic>
      <p:sp>
        <p:nvSpPr>
          <p:cNvPr id="2" name="Vertikaler Titel 1">
            <a:extLst>
              <a:ext uri="{FF2B5EF4-FFF2-40B4-BE49-F238E27FC236}">
                <a16:creationId xmlns:a16="http://schemas.microsoft.com/office/drawing/2014/main" id="{D6F9FD85-0151-459B-B912-1B0C6DAC3605}"/>
              </a:ext>
            </a:extLst>
          </p:cNvPr>
          <p:cNvSpPr>
            <a:spLocks noGrp="1"/>
          </p:cNvSpPr>
          <p:nvPr>
            <p:ph type="title" orient="vert"/>
          </p:nvPr>
        </p:nvSpPr>
        <p:spPr>
          <a:xfrm>
            <a:off x="6543675" y="365125"/>
            <a:ext cx="1971675"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E18DA3FA-42E6-4A2D-8414-C720A1A825C0}"/>
              </a:ext>
            </a:extLst>
          </p:cNvPr>
          <p:cNvSpPr>
            <a:spLocks noGrp="1"/>
          </p:cNvSpPr>
          <p:nvPr>
            <p:ph type="body" orient="vert" idx="1"/>
          </p:nvPr>
        </p:nvSpPr>
        <p:spPr>
          <a:xfrm>
            <a:off x="628650" y="365125"/>
            <a:ext cx="57626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AD6A7E27-FCF3-4725-9386-2C154D8BE890}"/>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5" name="Fußzeilenplatzhalter 4">
            <a:extLst>
              <a:ext uri="{FF2B5EF4-FFF2-40B4-BE49-F238E27FC236}">
                <a16:creationId xmlns:a16="http://schemas.microsoft.com/office/drawing/2014/main" id="{44185F82-C353-4ECF-9C74-3BED51490B83}"/>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121C8801-BFE3-4578-830F-8F1D9280B127}"/>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4185742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6A117F5A-6A6F-4DD6-A6CD-C814AD98D8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8470"/>
            <a:ext cx="9144000" cy="1130440"/>
          </a:xfrm>
          <a:prstGeom prst="rect">
            <a:avLst/>
          </a:prstGeom>
        </p:spPr>
      </p:pic>
      <p:sp>
        <p:nvSpPr>
          <p:cNvPr id="2" name="Titel 1">
            <a:extLst>
              <a:ext uri="{FF2B5EF4-FFF2-40B4-BE49-F238E27FC236}">
                <a16:creationId xmlns:a16="http://schemas.microsoft.com/office/drawing/2014/main" id="{A3D1DC24-2924-4A91-9B90-B2BA887CE046}"/>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789D8AEE-0FD2-4DE3-A5CB-62A67EA44FD6}"/>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a:extLst>
              <a:ext uri="{FF2B5EF4-FFF2-40B4-BE49-F238E27FC236}">
                <a16:creationId xmlns:a16="http://schemas.microsoft.com/office/drawing/2014/main" id="{18064ADE-A0BE-4FAB-9EEA-9791AE05A6E1}"/>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5" name="Fußzeilenplatzhalter 4">
            <a:extLst>
              <a:ext uri="{FF2B5EF4-FFF2-40B4-BE49-F238E27FC236}">
                <a16:creationId xmlns:a16="http://schemas.microsoft.com/office/drawing/2014/main" id="{F22846F9-2144-42EF-B739-FD9DC2837297}"/>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F18ACF50-AB42-4261-ACAB-661D0923097A}"/>
              </a:ext>
            </a:extLst>
          </p:cNvPr>
          <p:cNvSpPr>
            <a:spLocks noGrp="1"/>
          </p:cNvSpPr>
          <p:nvPr>
            <p:ph type="sldNum" sz="quarter" idx="12"/>
          </p:nvPr>
        </p:nvSpPr>
        <p:spPr/>
        <p:txBody>
          <a:bodyPr/>
          <a:lstStyle>
            <a:lvl1pPr>
              <a:defRPr sz="16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151849714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60DBE003-6BBE-4D9D-9767-E4F19DFBCBB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8470"/>
            <a:ext cx="9144000" cy="1130440"/>
          </a:xfrm>
          <a:prstGeom prst="rect">
            <a:avLst/>
          </a:prstGeom>
        </p:spPr>
      </p:pic>
      <p:sp>
        <p:nvSpPr>
          <p:cNvPr id="2" name="Titel 1">
            <a:extLst>
              <a:ext uri="{FF2B5EF4-FFF2-40B4-BE49-F238E27FC236}">
                <a16:creationId xmlns:a16="http://schemas.microsoft.com/office/drawing/2014/main" id="{ABA643F8-1298-432A-A42B-7502656671CB}"/>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D2D11787-FE61-473C-B69A-5C9D9F1970E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DF7C45F-9F71-405A-92C2-F0B1CC2A4A19}"/>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5" name="Fußzeilenplatzhalter 4">
            <a:extLst>
              <a:ext uri="{FF2B5EF4-FFF2-40B4-BE49-F238E27FC236}">
                <a16:creationId xmlns:a16="http://schemas.microsoft.com/office/drawing/2014/main" id="{933FFB93-12DE-4C82-AEA3-2C462A09938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10037D01-3D16-434B-A68B-580FAB5ACE02}"/>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13949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2CBB9C30-5F31-4BC9-8B7E-7D468C175F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4944"/>
            <a:ext cx="9144000" cy="1130440"/>
          </a:xfrm>
          <a:prstGeom prst="rect">
            <a:avLst/>
          </a:prstGeom>
        </p:spPr>
      </p:pic>
      <p:sp>
        <p:nvSpPr>
          <p:cNvPr id="2" name="Titel 1">
            <a:extLst>
              <a:ext uri="{FF2B5EF4-FFF2-40B4-BE49-F238E27FC236}">
                <a16:creationId xmlns:a16="http://schemas.microsoft.com/office/drawing/2014/main" id="{2C8A8DCE-4F6C-4381-88CA-FD725536448A}"/>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DA6455AA-50FB-4043-BD53-67FDC836B075}"/>
              </a:ext>
            </a:extLst>
          </p:cNvPr>
          <p:cNvSpPr>
            <a:spLocks noGrp="1"/>
          </p:cNvSpPr>
          <p:nvPr>
            <p:ph sz="half" idx="1"/>
          </p:nvPr>
        </p:nvSpPr>
        <p:spPr>
          <a:xfrm>
            <a:off x="62865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EFBF7602-580D-40F4-92F9-51BD34174641}"/>
              </a:ext>
            </a:extLst>
          </p:cNvPr>
          <p:cNvSpPr>
            <a:spLocks noGrp="1"/>
          </p:cNvSpPr>
          <p:nvPr>
            <p:ph sz="half" idx="2"/>
          </p:nvPr>
        </p:nvSpPr>
        <p:spPr>
          <a:xfrm>
            <a:off x="464820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D0610906-834B-43BF-9C7A-E97509C86373}"/>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6" name="Fußzeilenplatzhalter 5">
            <a:extLst>
              <a:ext uri="{FF2B5EF4-FFF2-40B4-BE49-F238E27FC236}">
                <a16:creationId xmlns:a16="http://schemas.microsoft.com/office/drawing/2014/main" id="{2FA7A57E-DAE1-482B-A15B-5BEC7682CE88}"/>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8EE4B49B-169F-4A62-9196-A9267D4D0D90}"/>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76603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5E78EF11-2368-4D8B-9225-3677FF0C36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8470"/>
            <a:ext cx="9144000" cy="1130440"/>
          </a:xfrm>
          <a:prstGeom prst="rect">
            <a:avLst/>
          </a:prstGeom>
        </p:spPr>
      </p:pic>
      <p:sp>
        <p:nvSpPr>
          <p:cNvPr id="2" name="Titel 1">
            <a:extLst>
              <a:ext uri="{FF2B5EF4-FFF2-40B4-BE49-F238E27FC236}">
                <a16:creationId xmlns:a16="http://schemas.microsoft.com/office/drawing/2014/main" id="{35C7F681-DE6B-4A57-915A-EBA50404186A}"/>
              </a:ext>
            </a:extLst>
          </p:cNvPr>
          <p:cNvSpPr>
            <a:spLocks noGrp="1"/>
          </p:cNvSpPr>
          <p:nvPr>
            <p:ph type="title"/>
          </p:nvPr>
        </p:nvSpPr>
        <p:spPr>
          <a:xfrm>
            <a:off x="630238" y="365125"/>
            <a:ext cx="78867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8973ECA5-AE1C-4512-9F27-8A17DFF2610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66056CF-C156-4AB7-A985-FEF697753718}"/>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437BE883-5D3B-4E9A-9B26-4E256E6A19D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AD4B61-988D-4851-8E11-E9B0E571ED42}"/>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B5922A8F-FBE7-4ABA-9193-55D3F4540F2A}"/>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8" name="Fußzeilenplatzhalter 7">
            <a:extLst>
              <a:ext uri="{FF2B5EF4-FFF2-40B4-BE49-F238E27FC236}">
                <a16:creationId xmlns:a16="http://schemas.microsoft.com/office/drawing/2014/main" id="{DA8AC206-49EF-4D13-8333-4F703B431D6D}"/>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D7BD9BC5-8A1D-487B-89FE-619EAAB8B954}"/>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201653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64C4CD6C-80DA-4EEE-8109-6F2558292F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8470"/>
            <a:ext cx="9144000" cy="1130440"/>
          </a:xfrm>
          <a:prstGeom prst="rect">
            <a:avLst/>
          </a:prstGeom>
        </p:spPr>
      </p:pic>
      <p:sp>
        <p:nvSpPr>
          <p:cNvPr id="2" name="Titel 1">
            <a:extLst>
              <a:ext uri="{FF2B5EF4-FFF2-40B4-BE49-F238E27FC236}">
                <a16:creationId xmlns:a16="http://schemas.microsoft.com/office/drawing/2014/main" id="{0CBC8B64-1090-4735-A166-17C4D0DE460E}"/>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8E33FBC5-26D2-461A-B95F-41CB0B45F38A}"/>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4" name="Fußzeilenplatzhalter 3">
            <a:extLst>
              <a:ext uri="{FF2B5EF4-FFF2-40B4-BE49-F238E27FC236}">
                <a16:creationId xmlns:a16="http://schemas.microsoft.com/office/drawing/2014/main" id="{0A3C9287-E749-4DC8-97B2-BA51D37AA3C4}"/>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00DD3F6D-6914-48F4-A4DA-3A15C1388B82}"/>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328301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E7D2005F-9C90-4264-868D-3540138114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8470"/>
            <a:ext cx="9144000" cy="1130440"/>
          </a:xfrm>
          <a:prstGeom prst="rect">
            <a:avLst/>
          </a:prstGeom>
        </p:spPr>
      </p:pic>
      <p:sp>
        <p:nvSpPr>
          <p:cNvPr id="2" name="Datumsplatzhalter 1">
            <a:extLst>
              <a:ext uri="{FF2B5EF4-FFF2-40B4-BE49-F238E27FC236}">
                <a16:creationId xmlns:a16="http://schemas.microsoft.com/office/drawing/2014/main" id="{630E58EC-7AE6-4C45-9B7E-CC067F9091D8}"/>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3" name="Fußzeilenplatzhalter 2">
            <a:extLst>
              <a:ext uri="{FF2B5EF4-FFF2-40B4-BE49-F238E27FC236}">
                <a16:creationId xmlns:a16="http://schemas.microsoft.com/office/drawing/2014/main" id="{D0924C75-67AF-4813-8522-79E3607DD2BF}"/>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6EEFC8D6-EE19-45BE-8017-0A10659DCA5C}"/>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325354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DE5B21C4-6064-4066-9837-3E389D4C4E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8470"/>
            <a:ext cx="9144000" cy="1130440"/>
          </a:xfrm>
          <a:prstGeom prst="rect">
            <a:avLst/>
          </a:prstGeom>
        </p:spPr>
      </p:pic>
      <p:sp>
        <p:nvSpPr>
          <p:cNvPr id="2" name="Titel 1">
            <a:extLst>
              <a:ext uri="{FF2B5EF4-FFF2-40B4-BE49-F238E27FC236}">
                <a16:creationId xmlns:a16="http://schemas.microsoft.com/office/drawing/2014/main" id="{85FEF305-D208-4BF9-9443-D188139B35D2}"/>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D2999A31-B71F-41E3-A04C-50143ACCFBD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76678AE1-4497-4228-8F62-6CCA89A8E2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8826821-91FF-4516-BDB7-9C002B882F4A}"/>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6" name="Fußzeilenplatzhalter 5">
            <a:extLst>
              <a:ext uri="{FF2B5EF4-FFF2-40B4-BE49-F238E27FC236}">
                <a16:creationId xmlns:a16="http://schemas.microsoft.com/office/drawing/2014/main" id="{B824C913-D19F-454B-AAC8-C91ED2B42FFB}"/>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0D8B0DAF-86FE-4A3E-B283-8ECA2B663ABB}"/>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134070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3A50CA90-6EA1-49A3-A283-266E945C31E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28470"/>
            <a:ext cx="9144000" cy="1130440"/>
          </a:xfrm>
          <a:prstGeom prst="rect">
            <a:avLst/>
          </a:prstGeom>
        </p:spPr>
      </p:pic>
      <p:sp>
        <p:nvSpPr>
          <p:cNvPr id="2" name="Titel 1">
            <a:extLst>
              <a:ext uri="{FF2B5EF4-FFF2-40B4-BE49-F238E27FC236}">
                <a16:creationId xmlns:a16="http://schemas.microsoft.com/office/drawing/2014/main" id="{9B675AC6-ED10-4E78-A3D3-7FA5EC14E8EC}"/>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C5A55B14-7B8C-4B14-89CD-C9E5C9A1724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F4CBFF09-B67B-49ED-A56F-1D2D9E942DB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0C4AEC5-A3D7-46D6-9347-334040B9EABC}"/>
              </a:ext>
            </a:extLst>
          </p:cNvPr>
          <p:cNvSpPr>
            <a:spLocks noGrp="1"/>
          </p:cNvSpPr>
          <p:nvPr>
            <p:ph type="dt" sz="half" idx="10"/>
          </p:nvPr>
        </p:nvSpPr>
        <p:spPr/>
        <p:txBody>
          <a:bodyPr/>
          <a:lstStyle/>
          <a:p>
            <a:fld id="{24BEAC42-7F1A-4D9A-8E4E-C92C2688B639}" type="datetimeFigureOut">
              <a:rPr lang="de-CH" smtClean="0"/>
              <a:t>02.10.2018</a:t>
            </a:fld>
            <a:endParaRPr lang="de-CH"/>
          </a:p>
        </p:txBody>
      </p:sp>
      <p:sp>
        <p:nvSpPr>
          <p:cNvPr id="6" name="Fußzeilenplatzhalter 5">
            <a:extLst>
              <a:ext uri="{FF2B5EF4-FFF2-40B4-BE49-F238E27FC236}">
                <a16:creationId xmlns:a16="http://schemas.microsoft.com/office/drawing/2014/main" id="{0555D428-0854-4D82-ACE5-B1FA1B0DCC90}"/>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32B494B5-FBD8-4C34-8F6D-21963348B327}"/>
              </a:ext>
            </a:extLst>
          </p:cNvPr>
          <p:cNvSpPr>
            <a:spLocks noGrp="1"/>
          </p:cNvSpPr>
          <p:nvPr>
            <p:ph type="sldNum" sz="quarter" idx="12"/>
          </p:nvPr>
        </p:nvSpPr>
        <p:spPr/>
        <p:txBody>
          <a:bodyPr/>
          <a:lstStyle/>
          <a:p>
            <a:fld id="{AB05E577-EA2C-471B-9A61-50FB5C235EDF}" type="slidenum">
              <a:rPr lang="de-CH" smtClean="0"/>
              <a:t>‹Nr.›</a:t>
            </a:fld>
            <a:endParaRPr lang="de-CH"/>
          </a:p>
        </p:txBody>
      </p:sp>
    </p:spTree>
    <p:extLst>
      <p:ext uri="{BB962C8B-B14F-4D97-AF65-F5344CB8AC3E}">
        <p14:creationId xmlns:p14="http://schemas.microsoft.com/office/powerpoint/2010/main" val="411338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E49E27F-690E-4C01-9E92-6C3B6827795C}"/>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998E9A2-1A2F-45B8-934B-02ECCFA63F7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9E05832-596F-4C0A-97D5-2E466A67B57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EAC42-7F1A-4D9A-8E4E-C92C2688B639}" type="datetimeFigureOut">
              <a:rPr lang="de-CH" smtClean="0"/>
              <a:t>02.10.2018</a:t>
            </a:fld>
            <a:endParaRPr lang="de-CH"/>
          </a:p>
        </p:txBody>
      </p:sp>
      <p:sp>
        <p:nvSpPr>
          <p:cNvPr id="5" name="Fußzeilenplatzhalter 4">
            <a:extLst>
              <a:ext uri="{FF2B5EF4-FFF2-40B4-BE49-F238E27FC236}">
                <a16:creationId xmlns:a16="http://schemas.microsoft.com/office/drawing/2014/main" id="{DE86EB97-638F-46A1-AA4A-65D0D9253AB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F75EF9CA-6E21-4405-A859-4CDCE97206E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5E577-EA2C-471B-9A61-50FB5C235EDF}" type="slidenum">
              <a:rPr lang="de-CH" smtClean="0"/>
              <a:t>‹Nr.›</a:t>
            </a:fld>
            <a:endParaRPr lang="de-CH"/>
          </a:p>
        </p:txBody>
      </p:sp>
    </p:spTree>
    <p:extLst>
      <p:ext uri="{BB962C8B-B14F-4D97-AF65-F5344CB8AC3E}">
        <p14:creationId xmlns:p14="http://schemas.microsoft.com/office/powerpoint/2010/main" val="42646833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0"/>
            <a:ext cx="9144000" cy="12327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Text Box 8"/>
          <p:cNvSpPr txBox="1">
            <a:spLocks noChangeArrowheads="1"/>
          </p:cNvSpPr>
          <p:nvPr/>
        </p:nvSpPr>
        <p:spPr bwMode="auto">
          <a:xfrm>
            <a:off x="431540" y="4509120"/>
            <a:ext cx="859511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de-CH" sz="2800" dirty="0">
                <a:latin typeface="Verdana" panose="020B0604030504040204" pitchFamily="34" charset="0"/>
                <a:ea typeface="Verdana" panose="020B0604030504040204" pitchFamily="34" charset="0"/>
                <a:cs typeface="Verdana" panose="020B0604030504040204" pitchFamily="34" charset="0"/>
              </a:rPr>
              <a:t>Eidgenössische Abstimmung vom </a:t>
            </a:r>
          </a:p>
          <a:p>
            <a:pPr algn="r"/>
            <a:r>
              <a:rPr lang="de-CH" sz="2800" dirty="0">
                <a:latin typeface="Verdana" panose="020B0604030504040204" pitchFamily="34" charset="0"/>
                <a:ea typeface="Verdana" panose="020B0604030504040204" pitchFamily="34" charset="0"/>
                <a:cs typeface="Verdana" panose="020B0604030504040204" pitchFamily="34" charset="0"/>
              </a:rPr>
              <a:t>25. November 2018</a:t>
            </a:r>
          </a:p>
        </p:txBody>
      </p:sp>
      <p:pic>
        <p:nvPicPr>
          <p:cNvPr id="10" name="Grafik 9">
            <a:extLst>
              <a:ext uri="{FF2B5EF4-FFF2-40B4-BE49-F238E27FC236}">
                <a16:creationId xmlns:a16="http://schemas.microsoft.com/office/drawing/2014/main" id="{24B4AC2E-0057-43E1-AA78-D942EEAB7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479180"/>
          </a:xfrm>
          <a:prstGeom prst="rect">
            <a:avLst/>
          </a:prstGeom>
        </p:spPr>
      </p:pic>
    </p:spTree>
    <p:extLst>
      <p:ext uri="{BB962C8B-B14F-4D97-AF65-F5344CB8AC3E}">
        <p14:creationId xmlns:p14="http://schemas.microsoft.com/office/powerpoint/2010/main" val="486504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Selbstbestimmung und Freiheit gefährdet</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59532" y="1556792"/>
            <a:ext cx="8460940" cy="4176464"/>
          </a:xfrm>
        </p:spPr>
        <p:txBody>
          <a:bodyPr anchor="ctr">
            <a:noAutofit/>
          </a:bodyPr>
          <a:lstStyle/>
          <a:p>
            <a:pPr>
              <a:lnSpc>
                <a:spcPct val="120000"/>
              </a:lnSpc>
              <a:buFont typeface="Wingdings" panose="05000000000000000000" pitchFamily="2" charset="2"/>
              <a:buChar char="§"/>
            </a:pPr>
            <a:r>
              <a:rPr lang="de-CH" sz="1600" b="1" dirty="0">
                <a:latin typeface="Verdana" panose="020B0604030504040204" pitchFamily="34" charset="0"/>
                <a:ea typeface="Verdana" panose="020B0604030504040204" pitchFamily="34" charset="0"/>
                <a:cs typeface="Verdana" panose="020B0604030504040204" pitchFamily="34" charset="0"/>
              </a:rPr>
              <a:t>Internationale Gremien und Behörden dehnen Geltungsbereich der internationalen Verträge laufend aus. </a:t>
            </a:r>
          </a:p>
          <a:p>
            <a:pPr>
              <a:lnSpc>
                <a:spcPct val="120000"/>
              </a:lnSpc>
              <a:buFont typeface="Wingdings" panose="05000000000000000000" pitchFamily="2" charset="2"/>
              <a:buChar char="§"/>
            </a:pPr>
            <a:r>
              <a:rPr lang="de-CH" sz="1600" b="1" dirty="0">
                <a:latin typeface="Verdana" panose="020B0604030504040204" pitchFamily="34" charset="0"/>
                <a:ea typeface="Verdana" panose="020B0604030504040204" pitchFamily="34" charset="0"/>
                <a:cs typeface="Verdana" panose="020B0604030504040204" pitchFamily="34" charset="0"/>
              </a:rPr>
              <a:t>Politiker und Gerichte setzen Volksentscheide nicht mehr um, mit Verweis auf internationales Recht</a:t>
            </a:r>
          </a:p>
          <a:p>
            <a:pPr marL="0" indent="0">
              <a:lnSpc>
                <a:spcPct val="120000"/>
              </a:lnSpc>
              <a:buNone/>
            </a:pPr>
            <a:endParaRPr lang="de-CH" sz="1000" b="1"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None/>
            </a:pPr>
            <a:r>
              <a:rPr lang="de-CH" sz="1600" b="1" dirty="0">
                <a:latin typeface="Verdana" panose="020B0604030504040204" pitchFamily="34" charset="0"/>
                <a:ea typeface="Verdana" panose="020B0604030504040204" pitchFamily="34" charset="0"/>
                <a:cs typeface="Verdana" panose="020B0604030504040204" pitchFamily="34" charset="0"/>
              </a:rPr>
              <a:t>Beispiele: </a:t>
            </a:r>
          </a:p>
          <a:p>
            <a:pPr>
              <a:lnSpc>
                <a:spcPct val="120000"/>
              </a:lnSpc>
              <a:buFont typeface="Wingdings" panose="05000000000000000000" pitchFamily="2" charset="2"/>
              <a:buChar char="§"/>
            </a:pPr>
            <a:r>
              <a:rPr lang="de-CH" sz="1600" b="1" dirty="0">
                <a:latin typeface="Verdana" panose="020B0604030504040204" pitchFamily="34" charset="0"/>
                <a:ea typeface="Verdana" panose="020B0604030504040204" pitchFamily="34" charset="0"/>
                <a:cs typeface="Verdana" panose="020B0604030504040204" pitchFamily="34" charset="0"/>
              </a:rPr>
              <a:t>Deutscher Schläger wird nicht ausgeschafft. Das Zürcher Obergericht entscheidet 2017, dass die Bilateralen Verträge mit der EU der Umsetzung der Ausschaffungsinitiative vorgehen.</a:t>
            </a:r>
          </a:p>
          <a:p>
            <a:pPr>
              <a:lnSpc>
                <a:spcPct val="120000"/>
              </a:lnSpc>
              <a:buFont typeface="Wingdings" panose="05000000000000000000" pitchFamily="2" charset="2"/>
              <a:buChar char="§"/>
            </a:pPr>
            <a:r>
              <a:rPr lang="de-CH" sz="1600" b="1" dirty="0">
                <a:latin typeface="Verdana" panose="020B0604030504040204" pitchFamily="34" charset="0"/>
                <a:ea typeface="Verdana" panose="020B0604030504040204" pitchFamily="34" charset="0"/>
                <a:cs typeface="Verdana" panose="020B0604030504040204" pitchFamily="34" charset="0"/>
              </a:rPr>
              <a:t>Eigenständige Steuerung der Zuwanderung wird mit Verweis auf Freizügigkeitsabkommen mit EU nicht umgesetzt</a:t>
            </a:r>
          </a:p>
        </p:txBody>
      </p:sp>
    </p:spTree>
    <p:extLst>
      <p:ext uri="{BB962C8B-B14F-4D97-AF65-F5344CB8AC3E}">
        <p14:creationId xmlns:p14="http://schemas.microsoft.com/office/powerpoint/2010/main" val="3867961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467544" y="116632"/>
            <a:ext cx="8604956" cy="1325563"/>
          </a:xfrm>
        </p:spPr>
        <p:txBody>
          <a:bodyPr anchor="t">
            <a:noAutofit/>
          </a:bodyPr>
          <a:lstStyle/>
          <a:p>
            <a:r>
              <a:rPr lang="de-CH" sz="2800" b="1" dirty="0">
                <a:latin typeface="Verdana" panose="020B0604030504040204" pitchFamily="34" charset="0"/>
                <a:ea typeface="Verdana" panose="020B0604030504040204" pitchFamily="34" charset="0"/>
                <a:cs typeface="Verdana" panose="020B0604030504040204" pitchFamily="34" charset="0"/>
              </a:rPr>
              <a:t>Bedenkliche Entscheide Europäischer Gerichtshof für Menschenrechte (EGMR)</a:t>
            </a:r>
          </a:p>
        </p:txBody>
      </p:sp>
      <p:sp>
        <p:nvSpPr>
          <p:cNvPr id="8" name="Inhaltsplatzhalter 2">
            <a:extLst>
              <a:ext uri="{FF2B5EF4-FFF2-40B4-BE49-F238E27FC236}">
                <a16:creationId xmlns:a16="http://schemas.microsoft.com/office/drawing/2014/main" id="{E9798FF7-B468-4344-8F57-1DDA0EB5A897}"/>
              </a:ext>
            </a:extLst>
          </p:cNvPr>
          <p:cNvSpPr>
            <a:spLocks noGrp="1"/>
          </p:cNvSpPr>
          <p:nvPr>
            <p:ph idx="1"/>
          </p:nvPr>
        </p:nvSpPr>
        <p:spPr>
          <a:xfrm>
            <a:off x="457200" y="1268760"/>
            <a:ext cx="8363272" cy="5256584"/>
          </a:xfrm>
        </p:spPr>
        <p:txBody>
          <a:bodyPr>
            <a:normAutofit fontScale="25000" lnSpcReduction="20000"/>
          </a:bodyPr>
          <a:lstStyle/>
          <a:p>
            <a:pPr>
              <a:lnSpc>
                <a:spcPct val="120000"/>
              </a:lnSpc>
              <a:spcBef>
                <a:spcPts val="300"/>
              </a:spcBef>
              <a:buFont typeface="Wingdings" panose="05000000000000000000" pitchFamily="2" charset="2"/>
              <a:buChar char="§"/>
            </a:pPr>
            <a:r>
              <a:rPr lang="de-DE" sz="4600" b="1" dirty="0">
                <a:latin typeface="Verdana" panose="020B0604030504040204" pitchFamily="34" charset="0"/>
                <a:ea typeface="Verdana" panose="020B0604030504040204" pitchFamily="34" charset="0"/>
                <a:cs typeface="Verdana" panose="020B0604030504040204" pitchFamily="34" charset="0"/>
              </a:rPr>
              <a:t>Widerrechtliche Vereine legalisieren?</a:t>
            </a:r>
          </a:p>
          <a:p>
            <a:pPr marL="0" indent="0">
              <a:lnSpc>
                <a:spcPct val="120000"/>
              </a:lnSpc>
              <a:spcBef>
                <a:spcPts val="300"/>
              </a:spcBef>
              <a:buNone/>
            </a:pPr>
            <a:r>
              <a:rPr lang="de-CH" sz="4600" dirty="0">
                <a:latin typeface="Verdana" panose="020B0604030504040204" pitchFamily="34" charset="0"/>
                <a:ea typeface="Verdana" panose="020B0604030504040204" pitchFamily="34" charset="0"/>
                <a:cs typeface="Verdana" panose="020B0604030504040204" pitchFamily="34" charset="0"/>
              </a:rPr>
              <a:t>Nach Schweizer Recht ist ein Verein mit widerrechtlichem Zweck aufzulösen. Hausbesetzungen sind widerrechtlich. Ein Verein, der Hausbesetzungen bezweckt, muss darum aufgelöst werden. Der EGMR hat einen BGE korrigiert und gesagt, die Auflösung eines solchen Vereins sei menschenrechtswidrig.</a:t>
            </a:r>
            <a:endParaRPr lang="de-DE" sz="46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3" panose="05040102010807070707" pitchFamily="18" charset="2"/>
              <a:buChar char="u"/>
            </a:pPr>
            <a:endParaRPr lang="de-DE" sz="12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panose="05000000000000000000" pitchFamily="2" charset="2"/>
              <a:buChar char="§"/>
            </a:pPr>
            <a:r>
              <a:rPr lang="de-DE" sz="4800" b="1" dirty="0">
                <a:latin typeface="Verdana" panose="020B0604030504040204" pitchFamily="34" charset="0"/>
                <a:ea typeface="Verdana" panose="020B0604030504040204" pitchFamily="34" charset="0"/>
                <a:cs typeface="Verdana" panose="020B0604030504040204" pitchFamily="34" charset="0"/>
              </a:rPr>
              <a:t>Kriminelle Ausländer nicht ausschaffen?</a:t>
            </a:r>
          </a:p>
          <a:p>
            <a:pPr marL="0" indent="0">
              <a:lnSpc>
                <a:spcPct val="120000"/>
              </a:lnSpc>
              <a:spcBef>
                <a:spcPts val="300"/>
              </a:spcBef>
              <a:buNone/>
            </a:pPr>
            <a:r>
              <a:rPr lang="de-DE" sz="4800" dirty="0">
                <a:latin typeface="Verdana" panose="020B0604030504040204" pitchFamily="34" charset="0"/>
                <a:ea typeface="Verdana" panose="020B0604030504040204" pitchFamily="34" charset="0"/>
                <a:cs typeface="Verdana" panose="020B0604030504040204" pitchFamily="34" charset="0"/>
              </a:rPr>
              <a:t>Am 16. April 2013 entschied der EGMR, die Verurteilung zu einer mehrjährigen Freiheitsstrafe und die Sozialhilfeabhängigkeit seien keine ausreichenden Gründe, um einen ausländischen Drogenhändler auszuweisen. Der Anspruch auf „Schutz des Familienlebens“ (Art. 8 EMRK) sei höher zu gewichten.</a:t>
            </a:r>
          </a:p>
          <a:p>
            <a:pPr marL="0" indent="0">
              <a:lnSpc>
                <a:spcPct val="120000"/>
              </a:lnSpc>
              <a:spcBef>
                <a:spcPts val="300"/>
              </a:spcBef>
              <a:buNone/>
            </a:pPr>
            <a:endParaRPr lang="de-DE" sz="12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panose="05000000000000000000" pitchFamily="2" charset="2"/>
              <a:buChar char="§"/>
            </a:pPr>
            <a:r>
              <a:rPr lang="de-DE" sz="4800" b="1" dirty="0">
                <a:latin typeface="Verdana" panose="020B0604030504040204" pitchFamily="34" charset="0"/>
                <a:ea typeface="Verdana" panose="020B0604030504040204" pitchFamily="34" charset="0"/>
                <a:cs typeface="Verdana" panose="020B0604030504040204" pitchFamily="34" charset="0"/>
              </a:rPr>
              <a:t>Recht auf Geschlechtsumwandlung</a:t>
            </a:r>
            <a:endParaRPr lang="de-CH" sz="48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de-CH" sz="4800" dirty="0">
                <a:effectLst/>
                <a:latin typeface="Verdana" panose="020B0604030504040204" pitchFamily="34" charset="0"/>
                <a:ea typeface="Verdana" panose="020B0604030504040204" pitchFamily="34" charset="0"/>
                <a:cs typeface="Verdana" panose="020B0604030504040204" pitchFamily="34" charset="0"/>
              </a:rPr>
              <a:t>Mit Entscheid vom 8. Januar 2009 statuierte der EGMR im Fall eines 67jährigen Mannes, dass Art. 8 EMRK auch das Recht umfasse, sich vom Staat eine Geschlechtsumwandlung bezahlen zu lassen. Das Recht auf Geschlechtsumwandlung wurde in einem Entscheid vom 10. März 2015 gestärkt. </a:t>
            </a:r>
          </a:p>
          <a:p>
            <a:pPr marL="0" indent="0">
              <a:lnSpc>
                <a:spcPct val="120000"/>
              </a:lnSpc>
              <a:spcBef>
                <a:spcPts val="300"/>
              </a:spcBef>
              <a:buNone/>
            </a:pPr>
            <a:endParaRPr lang="de-DE" sz="12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panose="05000000000000000000" pitchFamily="2" charset="2"/>
              <a:buChar char="§"/>
            </a:pPr>
            <a:r>
              <a:rPr lang="de-DE" sz="4800" b="1" dirty="0">
                <a:latin typeface="Verdana" panose="020B0604030504040204" pitchFamily="34" charset="0"/>
                <a:ea typeface="Verdana" panose="020B0604030504040204" pitchFamily="34" charset="0"/>
                <a:cs typeface="Verdana" panose="020B0604030504040204" pitchFamily="34" charset="0"/>
              </a:rPr>
              <a:t>Dublin-Abkommen soll nur teilweise gelten</a:t>
            </a:r>
            <a:endParaRPr lang="de-DE" sz="48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de-DE" sz="4800" dirty="0">
                <a:latin typeface="Verdana" panose="020B0604030504040204" pitchFamily="34" charset="0"/>
                <a:ea typeface="Verdana" panose="020B0604030504040204" pitchFamily="34" charset="0"/>
                <a:cs typeface="Verdana" panose="020B0604030504040204" pitchFamily="34" charset="0"/>
              </a:rPr>
              <a:t>Eine afghanische Familie sollte nach Italien zurückgeschickt werden, weil sie dort ihr erstes Asylgesuch gestellt hat. Der EGMR befand am 14. November 2014, die Familie dürfe nicht zurückgeschickt werden bis Italien der Schweiz gegenüber Garantien abgeben kann, dass die Familie in Italien gut untergebracht ist.</a:t>
            </a:r>
          </a:p>
          <a:p>
            <a:pPr marL="0" indent="0">
              <a:lnSpc>
                <a:spcPct val="120000"/>
              </a:lnSpc>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de-DE" sz="5600" b="1" dirty="0">
                <a:latin typeface="Verdana" panose="020B0604030504040204" pitchFamily="34" charset="0"/>
                <a:ea typeface="Verdana" panose="020B0604030504040204" pitchFamily="34" charset="0"/>
                <a:cs typeface="Verdana" panose="020B0604030504040204" pitchFamily="34" charset="0"/>
              </a:rPr>
              <a:t>Problem: EGMR nimmt für sich in Anspruch, den Inhalt der EMRK „dynamisch“ weiterzuentwickeln. Das </a:t>
            </a:r>
            <a:r>
              <a:rPr lang="de-DE" sz="5600" b="1" dirty="0" err="1">
                <a:latin typeface="Verdana" panose="020B0604030504040204" pitchFamily="34" charset="0"/>
                <a:ea typeface="Verdana" panose="020B0604030504040204" pitchFamily="34" charset="0"/>
                <a:cs typeface="Verdana" panose="020B0604030504040204" pitchFamily="34" charset="0"/>
              </a:rPr>
              <a:t>heisst</a:t>
            </a:r>
            <a:r>
              <a:rPr lang="de-DE" sz="5600" b="1" dirty="0">
                <a:latin typeface="Verdana" panose="020B0604030504040204" pitchFamily="34" charset="0"/>
                <a:ea typeface="Verdana" panose="020B0604030504040204" pitchFamily="34" charset="0"/>
                <a:cs typeface="Verdana" panose="020B0604030504040204" pitchFamily="34" charset="0"/>
              </a:rPr>
              <a:t>: Maximal 17 Richter haben das Sagen, während die nationalen Gesetzgeber entmachtet sind.</a:t>
            </a:r>
          </a:p>
        </p:txBody>
      </p:sp>
    </p:spTree>
    <p:extLst>
      <p:ext uri="{BB962C8B-B14F-4D97-AF65-F5344CB8AC3E}">
        <p14:creationId xmlns:p14="http://schemas.microsoft.com/office/powerpoint/2010/main" val="3038761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939639"/>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Alle Lebensbereiche betroffen!</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287524" y="1376772"/>
            <a:ext cx="8604956" cy="4295922"/>
          </a:xfrm>
        </p:spPr>
        <p:txBody>
          <a:bodyPr anchor="ctr">
            <a:normAutofit fontScale="55000" lnSpcReduction="20000"/>
          </a:bodyPr>
          <a:lstStyle/>
          <a:p>
            <a:pPr marL="0" indent="0">
              <a:lnSpc>
                <a:spcPct val="120000"/>
              </a:lnSpc>
              <a:buNone/>
            </a:pPr>
            <a:r>
              <a:rPr lang="de-CH" sz="3300" b="1" dirty="0">
                <a:latin typeface="Verdana" panose="020B0604030504040204" pitchFamily="34" charset="0"/>
                <a:ea typeface="Verdana" panose="020B0604030504040204" pitchFamily="34" charset="0"/>
                <a:cs typeface="Verdana" panose="020B0604030504040204" pitchFamily="34" charset="0"/>
              </a:rPr>
              <a:t>Unser Alltag wird immer mehr von internationalem Recht beeinflusst, ohne dass wir etwas dazu zu sagen hätten:</a:t>
            </a:r>
          </a:p>
          <a:p>
            <a:pPr marL="0" indent="0">
              <a:lnSpc>
                <a:spcPct val="120000"/>
              </a:lnSpc>
              <a:buNone/>
            </a:pPr>
            <a:endParaRPr lang="de-CH" sz="3300" b="1" dirty="0">
              <a:latin typeface="Verdana" panose="020B0604030504040204" pitchFamily="34" charset="0"/>
              <a:ea typeface="Verdana" panose="020B0604030504040204" pitchFamily="34" charset="0"/>
              <a:cs typeface="Verdana" panose="020B0604030504040204" pitchFamily="34" charset="0"/>
            </a:endParaRPr>
          </a:p>
          <a:p>
            <a:pPr>
              <a:lnSpc>
                <a:spcPct val="120000"/>
              </a:lnSpc>
              <a:buFont typeface="Wingdings" panose="05000000000000000000" pitchFamily="2" charset="2"/>
              <a:buChar char="§"/>
            </a:pPr>
            <a:r>
              <a:rPr lang="de-CH" sz="3300" b="1" dirty="0" err="1">
                <a:latin typeface="Verdana" panose="020B0604030504040204" pitchFamily="34" charset="0"/>
                <a:ea typeface="Verdana" panose="020B0604030504040204" pitchFamily="34" charset="0"/>
                <a:cs typeface="Verdana" panose="020B0604030504040204" pitchFamily="34" charset="0"/>
              </a:rPr>
              <a:t>Gentech</a:t>
            </a:r>
            <a:r>
              <a:rPr lang="de-CH" sz="3300" b="1" dirty="0">
                <a:latin typeface="Verdana" panose="020B0604030504040204" pitchFamily="34" charset="0"/>
                <a:ea typeface="Verdana" panose="020B0604030504040204" pitchFamily="34" charset="0"/>
                <a:cs typeface="Verdana" panose="020B0604030504040204" pitchFamily="34" charset="0"/>
              </a:rPr>
              <a:t>, Tiertransporte und Pflanzenschutzmittel</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Lebensmittelverordnungen (mehrere Hundert Seiten)</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Waffengesetz und Schützentradition</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Abgasvorschriften beim Auto</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Leistung von Staubsaugern und Glühbirnen</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Alkohol- und Tabakprävention</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Beipackzettel von Medikamenten</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Lohnschutz wird attackiert (</a:t>
            </a:r>
            <a:r>
              <a:rPr lang="de-CH" sz="3300" b="1" dirty="0" err="1">
                <a:latin typeface="Verdana" panose="020B0604030504040204" pitchFamily="34" charset="0"/>
                <a:ea typeface="Verdana" panose="020B0604030504040204" pitchFamily="34" charset="0"/>
                <a:cs typeface="Verdana" panose="020B0604030504040204" pitchFamily="34" charset="0"/>
              </a:rPr>
              <a:t>FlaM</a:t>
            </a:r>
            <a:r>
              <a:rPr lang="de-CH" sz="3300" b="1" dirty="0">
                <a:latin typeface="Verdana" panose="020B0604030504040204" pitchFamily="34" charset="0"/>
                <a:ea typeface="Verdana" panose="020B0604030504040204" pitchFamily="34" charset="0"/>
                <a:cs typeface="Verdana" panose="020B0604030504040204" pitchFamily="34" charset="0"/>
              </a:rPr>
              <a:t>)</a:t>
            </a:r>
          </a:p>
          <a:p>
            <a:pPr>
              <a:lnSpc>
                <a:spcPct val="120000"/>
              </a:lnSpc>
              <a:buFontTx/>
              <a:buChar char="-"/>
            </a:pPr>
            <a:endParaRPr lang="de-CH" sz="29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8767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939639"/>
          </a:xfrm>
        </p:spPr>
        <p:txBody>
          <a:bodyPr anchor="t">
            <a:normAutofit fontScale="90000"/>
          </a:bodyPr>
          <a:lstStyle/>
          <a:p>
            <a:r>
              <a:rPr lang="de-CH" sz="3600" b="1" dirty="0">
                <a:latin typeface="Verdana" panose="020B0604030504040204" pitchFamily="34" charset="0"/>
                <a:ea typeface="Verdana" panose="020B0604030504040204" pitchFamily="34" charset="0"/>
                <a:cs typeface="Verdana" panose="020B0604030504040204" pitchFamily="34" charset="0"/>
              </a:rPr>
              <a:t>Bundesrat und Verwaltung missbrauchen internationales Recht</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287524" y="1664804"/>
            <a:ext cx="8604956" cy="4007890"/>
          </a:xfrm>
        </p:spPr>
        <p:txBody>
          <a:bodyPr anchor="ctr">
            <a:normAutofit/>
          </a:bodyPr>
          <a:lstStyle/>
          <a:p>
            <a:pPr>
              <a:lnSpc>
                <a:spcPct val="120000"/>
              </a:lnSpc>
              <a:buFont typeface="Wingdings" panose="05000000000000000000" pitchFamily="2" charset="2"/>
              <a:buChar char="§"/>
            </a:pPr>
            <a:r>
              <a:rPr lang="de-CH" sz="2000" b="1" dirty="0">
                <a:latin typeface="Verdana" panose="020B0604030504040204" pitchFamily="34" charset="0"/>
                <a:ea typeface="Verdana" panose="020B0604030504040204" pitchFamily="34" charset="0"/>
                <a:cs typeface="Verdana" panose="020B0604030504040204" pitchFamily="34" charset="0"/>
              </a:rPr>
              <a:t>Direkte Demokratie = mehr gesunder Menschenverstand in der Politik, weniger Regulierung</a:t>
            </a:r>
          </a:p>
          <a:p>
            <a:pPr>
              <a:lnSpc>
                <a:spcPct val="120000"/>
              </a:lnSpc>
              <a:buFont typeface="Wingdings" panose="05000000000000000000" pitchFamily="2" charset="2"/>
              <a:buChar char="§"/>
            </a:pPr>
            <a:r>
              <a:rPr lang="de-CH" sz="2000" b="1" dirty="0">
                <a:latin typeface="Verdana" panose="020B0604030504040204" pitchFamily="34" charset="0"/>
                <a:ea typeface="Verdana" panose="020B0604030504040204" pitchFamily="34" charset="0"/>
                <a:cs typeface="Verdana" panose="020B0604030504040204" pitchFamily="34" charset="0"/>
              </a:rPr>
              <a:t>Internationales Recht wird von Bundesrat und Verwaltung oft missbraucht:</a:t>
            </a:r>
          </a:p>
          <a:p>
            <a:pPr lvl="1">
              <a:lnSpc>
                <a:spcPct val="120000"/>
              </a:lnSpc>
              <a:buFont typeface="Wingdings" panose="05000000000000000000" pitchFamily="2" charset="2"/>
              <a:buChar char="§"/>
            </a:pPr>
            <a:r>
              <a:rPr lang="de-CH" sz="1600" b="1" dirty="0">
                <a:latin typeface="Verdana" panose="020B0604030504040204" pitchFamily="34" charset="0"/>
                <a:ea typeface="Verdana" panose="020B0604030504040204" pitchFamily="34" charset="0"/>
                <a:cs typeface="Verdana" panose="020B0604030504040204" pitchFamily="34" charset="0"/>
              </a:rPr>
              <a:t>Als Gegenargument gegen Volksinitiativen</a:t>
            </a:r>
          </a:p>
          <a:p>
            <a:pPr lvl="1">
              <a:lnSpc>
                <a:spcPct val="120000"/>
              </a:lnSpc>
              <a:buFont typeface="Wingdings" panose="05000000000000000000" pitchFamily="2" charset="2"/>
              <a:buChar char="§"/>
            </a:pPr>
            <a:r>
              <a:rPr lang="de-CH" sz="1600" b="1" dirty="0">
                <a:latin typeface="Verdana" panose="020B0604030504040204" pitchFamily="34" charset="0"/>
                <a:ea typeface="Verdana" panose="020B0604030504040204" pitchFamily="34" charset="0"/>
                <a:cs typeface="Verdana" panose="020B0604030504040204" pitchFamily="34" charset="0"/>
              </a:rPr>
              <a:t>Um nicht mehrheitsfähige Vorlagen durch die Hintertür einzuführen</a:t>
            </a:r>
          </a:p>
          <a:p>
            <a:pPr lvl="1">
              <a:lnSpc>
                <a:spcPct val="120000"/>
              </a:lnSpc>
              <a:buFont typeface="Wingdings" panose="05000000000000000000" pitchFamily="2" charset="2"/>
              <a:buChar char="§"/>
            </a:pPr>
            <a:endParaRPr lang="de-CH" sz="2000" b="1"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None/>
            </a:pPr>
            <a:r>
              <a:rPr lang="de-CH" sz="2000" b="1" dirty="0" err="1">
                <a:latin typeface="Verdana" panose="020B0604030504040204" pitchFamily="34" charset="0"/>
                <a:ea typeface="Verdana" panose="020B0604030504040204" pitchFamily="34" charset="0"/>
                <a:cs typeface="Verdana" panose="020B0604030504040204" pitchFamily="34" charset="0"/>
              </a:rPr>
              <a:t>Bsp</a:t>
            </a:r>
            <a:r>
              <a:rPr lang="de-CH" sz="2000" b="1" dirty="0">
                <a:latin typeface="Verdana" panose="020B0604030504040204" pitchFamily="34" charset="0"/>
                <a:ea typeface="Verdana" panose="020B0604030504040204" pitchFamily="34" charset="0"/>
                <a:cs typeface="Verdana" panose="020B0604030504040204" pitchFamily="34" charset="0"/>
              </a:rPr>
              <a:t>: Fair-Food-Initiative, Verschärfung Waffenrecht</a:t>
            </a:r>
          </a:p>
        </p:txBody>
      </p:sp>
    </p:spTree>
    <p:extLst>
      <p:ext uri="{BB962C8B-B14F-4D97-AF65-F5344CB8AC3E}">
        <p14:creationId xmlns:p14="http://schemas.microsoft.com/office/powerpoint/2010/main" val="3615969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848003"/>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Es geht um Grundsatzfrage?</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484784"/>
            <a:ext cx="8604956" cy="3924436"/>
          </a:xfrm>
        </p:spPr>
        <p:txBody>
          <a:bodyPr anchor="ctr">
            <a:normAutofit fontScale="55000" lnSpcReduction="20000"/>
          </a:bodyPr>
          <a:lstStyle/>
          <a:p>
            <a:pPr marL="0" indent="0">
              <a:lnSpc>
                <a:spcPct val="120000"/>
              </a:lnSpc>
              <a:buNone/>
            </a:pPr>
            <a:r>
              <a:rPr lang="de-CH" sz="3300" b="1" dirty="0">
                <a:latin typeface="Verdana" panose="020B0604030504040204" pitchFamily="34" charset="0"/>
                <a:ea typeface="Verdana" panose="020B0604030504040204" pitchFamily="34" charset="0"/>
                <a:cs typeface="Verdana" panose="020B0604030504040204" pitchFamily="34" charset="0"/>
              </a:rPr>
              <a:t>Wollt ihr weiterhin mitbestimmen, was in unserem Land gilt oder</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Wollt ihr, dass wir keine schwerkriminellen Ausländer mehr ausschaffen dürfen?</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Wollt ihr, dass uns die EU unsere Steuersätze (MwSt./kantonale Steuerhoheit) diktiert?</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Wollt ihr, dass das internationales Recht über unsere Armeewaffen bestimmt?</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Wollt ihr, dass uns das Ausland unser Bargeld verbietet?</a:t>
            </a:r>
          </a:p>
          <a:p>
            <a:pPr>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Wollt ihr, dass wir die Unionsbürgerschaft einführen?</a:t>
            </a:r>
          </a:p>
          <a:p>
            <a:pPr marL="0" indent="0">
              <a:lnSpc>
                <a:spcPct val="120000"/>
              </a:lnSpc>
              <a:spcBef>
                <a:spcPts val="0"/>
              </a:spcBef>
              <a:buNone/>
            </a:pPr>
            <a:r>
              <a:rPr lang="de-CH" sz="3300" b="1" dirty="0">
                <a:latin typeface="Verdana" panose="020B0604030504040204" pitchFamily="34" charset="0"/>
                <a:ea typeface="Verdana" panose="020B0604030504040204" pitchFamily="34" charset="0"/>
                <a:cs typeface="Verdana" panose="020B0604030504040204" pitchFamily="34" charset="0"/>
              </a:rPr>
              <a:t>   (totale Niederlassungsfreiheit aller EU-Bürger, auch</a:t>
            </a:r>
          </a:p>
          <a:p>
            <a:pPr marL="0" indent="0">
              <a:lnSpc>
                <a:spcPct val="120000"/>
              </a:lnSpc>
              <a:spcBef>
                <a:spcPts val="0"/>
              </a:spcBef>
              <a:buNone/>
            </a:pPr>
            <a:r>
              <a:rPr lang="de-CH" sz="3300" b="1" dirty="0">
                <a:latin typeface="Verdana" panose="020B0604030504040204" pitchFamily="34" charset="0"/>
                <a:ea typeface="Verdana" panose="020B0604030504040204" pitchFamily="34" charset="0"/>
                <a:cs typeface="Verdana" panose="020B0604030504040204" pitchFamily="34" charset="0"/>
              </a:rPr>
              <a:t>     ohne Arbeitsstelle – Zugriff auf alle Sozialleistungen)</a:t>
            </a:r>
          </a:p>
        </p:txBody>
      </p:sp>
    </p:spTree>
    <p:extLst>
      <p:ext uri="{BB962C8B-B14F-4D97-AF65-F5344CB8AC3E}">
        <p14:creationId xmlns:p14="http://schemas.microsoft.com/office/powerpoint/2010/main" val="111685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395536" y="116632"/>
            <a:ext cx="8604956" cy="1325563"/>
          </a:xfrm>
        </p:spPr>
        <p:txBody>
          <a:bodyPr>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Wir CH wissen am besten, was für uns gut ist!</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1378" y="2019092"/>
            <a:ext cx="8604956" cy="1769947"/>
          </a:xfrm>
        </p:spPr>
        <p:txBody>
          <a:bodyPr anchor="ctr">
            <a:normAutofit/>
          </a:bodyPr>
          <a:lstStyle/>
          <a:p>
            <a:pPr marL="0" indent="0">
              <a:lnSpc>
                <a:spcPct val="120000"/>
              </a:lnSpc>
              <a:spcBef>
                <a:spcPts val="0"/>
              </a:spcBef>
              <a:buNone/>
            </a:pPr>
            <a:r>
              <a:rPr lang="de-CH" sz="3000" b="1" dirty="0">
                <a:latin typeface="Verdana" panose="020B0604030504040204" pitchFamily="34" charset="0"/>
                <a:ea typeface="Verdana" panose="020B0604030504040204" pitchFamily="34" charset="0"/>
                <a:cs typeface="Verdana" panose="020B0604030504040204" pitchFamily="34" charset="0"/>
              </a:rPr>
              <a:t>Es geht nicht um links oder rechts. </a:t>
            </a:r>
          </a:p>
          <a:p>
            <a:pPr marL="0" indent="0">
              <a:lnSpc>
                <a:spcPct val="120000"/>
              </a:lnSpc>
              <a:spcBef>
                <a:spcPts val="0"/>
              </a:spcBef>
              <a:buNone/>
            </a:pPr>
            <a:r>
              <a:rPr lang="de-CH" sz="3000" b="1" dirty="0">
                <a:latin typeface="Verdana" panose="020B0604030504040204" pitchFamily="34" charset="0"/>
                <a:ea typeface="Verdana" panose="020B0604030504040204" pitchFamily="34" charset="0"/>
                <a:cs typeface="Verdana" panose="020B0604030504040204" pitchFamily="34" charset="0"/>
              </a:rPr>
              <a:t>Es geht um den Grundsatz, wer in unserem Land bestimmt. </a:t>
            </a:r>
          </a:p>
          <a:p>
            <a:pPr>
              <a:buFontTx/>
              <a:buChar char="-"/>
            </a:pPr>
            <a:endParaRPr lang="de-CH" sz="3000"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5EFF62DC-5BE9-4617-AC81-C3E626ABC2DE}"/>
              </a:ext>
            </a:extLst>
          </p:cNvPr>
          <p:cNvSpPr txBox="1">
            <a:spLocks/>
          </p:cNvSpPr>
          <p:nvPr/>
        </p:nvSpPr>
        <p:spPr>
          <a:xfrm>
            <a:off x="398077" y="4010758"/>
            <a:ext cx="8604956" cy="1506583"/>
          </a:xfrm>
          <a:prstGeom prst="rect">
            <a:avLst/>
          </a:prstGeom>
          <a:solidFill>
            <a:schemeClr val="accent2">
              <a:lumMod val="20000"/>
              <a:lumOff val="80000"/>
            </a:schemeClr>
          </a:solidFill>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CH" sz="3300" b="1"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Font typeface="Arial" panose="020B0604020202020204" pitchFamily="34" charset="0"/>
              <a:buNone/>
            </a:pPr>
            <a:r>
              <a:rPr lang="de-CH" sz="3200" b="1" dirty="0">
                <a:latin typeface="Verdana" panose="020B0604030504040204" pitchFamily="34" charset="0"/>
                <a:ea typeface="Verdana" panose="020B0604030504040204" pitchFamily="34" charset="0"/>
                <a:cs typeface="Verdana" panose="020B0604030504040204" pitchFamily="34" charset="0"/>
              </a:rPr>
              <a:t>Erhalt der direkten Demokratie heisst, dass wir CH auch künftig bestimmen. </a:t>
            </a:r>
          </a:p>
          <a:p>
            <a:pPr>
              <a:buFontTx/>
              <a:buChar char="-"/>
            </a:pPr>
            <a:endParaRPr lang="de-CH" sz="29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81149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395536" y="80629"/>
            <a:ext cx="8604956" cy="1008112"/>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Internationales Recht ist:</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341185"/>
            <a:ext cx="8604956" cy="1907795"/>
          </a:xfrm>
        </p:spPr>
        <p:txBody>
          <a:bodyPr anchor="ctr">
            <a:normAutofit fontScale="92500" lnSpcReduction="10000"/>
          </a:bodyPr>
          <a:lstStyle/>
          <a:p>
            <a:pPr marL="0" indent="0">
              <a:lnSpc>
                <a:spcPct val="120000"/>
              </a:lnSpc>
              <a:buNone/>
            </a:pPr>
            <a:r>
              <a:rPr lang="de-CH" sz="1100" b="1" dirty="0">
                <a:latin typeface="Verdana" panose="020B0604030504040204" pitchFamily="34" charset="0"/>
                <a:ea typeface="Verdana" panose="020B0604030504040204" pitchFamily="34" charset="0"/>
                <a:cs typeface="Verdana" panose="020B0604030504040204" pitchFamily="34" charset="0"/>
              </a:rPr>
              <a:t> </a:t>
            </a:r>
            <a:endParaRPr lang="de-CH" b="1"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600"/>
              </a:spcBef>
              <a:buFont typeface="Wingdings" panose="05000000000000000000" pitchFamily="2" charset="2"/>
              <a:buChar char="§"/>
            </a:pPr>
            <a:r>
              <a:rPr lang="de-CH" b="1" dirty="0">
                <a:latin typeface="Verdana" panose="020B0604030504040204" pitchFamily="34" charset="0"/>
                <a:ea typeface="Verdana" panose="020B0604030504040204" pitchFamily="34" charset="0"/>
                <a:cs typeface="Verdana" panose="020B0604030504040204" pitchFamily="34" charset="0"/>
              </a:rPr>
              <a:t>grösster Regulierungstreiber</a:t>
            </a:r>
          </a:p>
          <a:p>
            <a:pPr>
              <a:lnSpc>
                <a:spcPct val="120000"/>
              </a:lnSpc>
              <a:spcBef>
                <a:spcPts val="600"/>
              </a:spcBef>
              <a:buFont typeface="Wingdings" panose="05000000000000000000" pitchFamily="2" charset="2"/>
              <a:buChar char="§"/>
            </a:pPr>
            <a:r>
              <a:rPr lang="de-CH" b="1" dirty="0">
                <a:latin typeface="Verdana" panose="020B0604030504040204" pitchFamily="34" charset="0"/>
                <a:ea typeface="Verdana" panose="020B0604030504040204" pitchFamily="34" charset="0"/>
                <a:cs typeface="Verdana" panose="020B0604030504040204" pitchFamily="34" charset="0"/>
              </a:rPr>
              <a:t>verstärkt Zentralismus</a:t>
            </a:r>
          </a:p>
          <a:p>
            <a:pPr>
              <a:lnSpc>
                <a:spcPct val="120000"/>
              </a:lnSpc>
              <a:spcBef>
                <a:spcPts val="600"/>
              </a:spcBef>
              <a:buFont typeface="Wingdings" panose="05000000000000000000" pitchFamily="2" charset="2"/>
              <a:buChar char="§"/>
            </a:pPr>
            <a:r>
              <a:rPr lang="de-CH" b="1" dirty="0">
                <a:latin typeface="Verdana" panose="020B0604030504040204" pitchFamily="34" charset="0"/>
                <a:ea typeface="Verdana" panose="020B0604030504040204" pitchFamily="34" charset="0"/>
                <a:cs typeface="Verdana" panose="020B0604030504040204" pitchFamily="34" charset="0"/>
              </a:rPr>
              <a:t>verantwortlich für noch mehr Bürokratie</a:t>
            </a:r>
          </a:p>
          <a:p>
            <a:pPr>
              <a:buFontTx/>
              <a:buChar char="-"/>
            </a:pPr>
            <a:endParaRPr lang="de-CH" sz="1000"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9CDAD6E2-8F2A-4B59-8525-BF96E7A8A45C}"/>
              </a:ext>
            </a:extLst>
          </p:cNvPr>
          <p:cNvSpPr txBox="1">
            <a:spLocks/>
          </p:cNvSpPr>
          <p:nvPr/>
        </p:nvSpPr>
        <p:spPr>
          <a:xfrm>
            <a:off x="215516" y="3844294"/>
            <a:ext cx="8604956" cy="1583343"/>
          </a:xfrm>
          <a:prstGeom prst="rect">
            <a:avLst/>
          </a:prstGeom>
          <a:solidFill>
            <a:schemeClr val="accent2">
              <a:lumMod val="20000"/>
              <a:lumOff val="8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de-CH" sz="3300" b="1" dirty="0">
                <a:latin typeface="Verdana" panose="020B0604030504040204" pitchFamily="34" charset="0"/>
                <a:ea typeface="Verdana" panose="020B0604030504040204" pitchFamily="34" charset="0"/>
                <a:cs typeface="Verdana" panose="020B0604030504040204" pitchFamily="34" charset="0"/>
              </a:rPr>
              <a:t>Wer dies stoppen will, sagt</a:t>
            </a:r>
          </a:p>
          <a:p>
            <a:pPr marL="0" indent="0">
              <a:lnSpc>
                <a:spcPct val="120000"/>
              </a:lnSpc>
              <a:buFont typeface="Arial" panose="020B0604020202020204" pitchFamily="34" charset="0"/>
              <a:buNone/>
            </a:pPr>
            <a:r>
              <a:rPr lang="de-CH" sz="3300" b="1">
                <a:latin typeface="Verdana" panose="020B0604030504040204" pitchFamily="34" charset="0"/>
                <a:ea typeface="Verdana" panose="020B0604030504040204" pitchFamily="34" charset="0"/>
                <a:cs typeface="Verdana" panose="020B0604030504040204" pitchFamily="34" charset="0"/>
              </a:rPr>
              <a:t>JA zur </a:t>
            </a:r>
            <a:r>
              <a:rPr lang="de-CH" sz="3300" b="1" dirty="0">
                <a:latin typeface="Verdana" panose="020B0604030504040204" pitchFamily="34" charset="0"/>
                <a:ea typeface="Verdana" panose="020B0604030504040204" pitchFamily="34" charset="0"/>
                <a:cs typeface="Verdana" panose="020B0604030504040204" pitchFamily="34" charset="0"/>
              </a:rPr>
              <a:t>Selbstbestimmungsinitiative </a:t>
            </a:r>
            <a:endParaRPr lang="de-CH" sz="29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4897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856476" cy="1325563"/>
          </a:xfrm>
        </p:spPr>
        <p:txBody>
          <a:bodyPr>
            <a:normAutofit/>
          </a:bodyPr>
          <a:lstStyle/>
          <a:p>
            <a:r>
              <a:rPr lang="de-CH" sz="3100" b="1" dirty="0">
                <a:latin typeface="Verdana" panose="020B0604030504040204" pitchFamily="34" charset="0"/>
                <a:ea typeface="Verdana" panose="020B0604030504040204" pitchFamily="34" charset="0"/>
                <a:cs typeface="Verdana" panose="020B0604030504040204" pitchFamily="34" charset="0"/>
              </a:rPr>
              <a:t>Zentralismus schwächt Gemeinden und Kantone</a:t>
            </a:r>
            <a:endParaRPr lang="de-CH"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689363"/>
            <a:ext cx="8604956" cy="3955294"/>
          </a:xfrm>
        </p:spPr>
        <p:txBody>
          <a:bodyPr anchor="ctr">
            <a:normAutofit/>
          </a:bodyPr>
          <a:lstStyle/>
          <a:p>
            <a:pPr>
              <a:buFont typeface="Wingdings" panose="05000000000000000000" pitchFamily="2" charset="2"/>
              <a:buChar char="§"/>
            </a:pPr>
            <a:r>
              <a:rPr lang="de-CH" b="1" dirty="0">
                <a:latin typeface="Verdana" panose="020B0604030504040204" pitchFamily="34" charset="0"/>
                <a:ea typeface="Verdana" panose="020B0604030504040204" pitchFamily="34" charset="0"/>
                <a:cs typeface="Verdana" panose="020B0604030504040204" pitchFamily="34" charset="0"/>
              </a:rPr>
              <a:t>Internationales Recht, das über CH Recht steht, bedeutet Einschränkung der Gemeinde- und Kantonsautonomie</a:t>
            </a:r>
          </a:p>
          <a:p>
            <a:pPr>
              <a:buFont typeface="Wingdings" panose="05000000000000000000" pitchFamily="2" charset="2"/>
              <a:buChar char="§"/>
            </a:pPr>
            <a:r>
              <a:rPr lang="de-CH" b="1" dirty="0">
                <a:latin typeface="Verdana" panose="020B0604030504040204" pitchFamily="34" charset="0"/>
                <a:ea typeface="Verdana" panose="020B0604030504040204" pitchFamily="34" charset="0"/>
                <a:cs typeface="Verdana" panose="020B0604030504040204" pitchFamily="34" charset="0"/>
              </a:rPr>
              <a:t>Entmachtung Gemeinden und Kantone</a:t>
            </a:r>
          </a:p>
          <a:p>
            <a:pPr>
              <a:buFont typeface="Wingdings" panose="05000000000000000000" pitchFamily="2" charset="2"/>
              <a:buChar char="§"/>
            </a:pPr>
            <a:r>
              <a:rPr lang="de-CH" b="1" dirty="0">
                <a:latin typeface="Verdana" panose="020B0604030504040204" pitchFamily="34" charset="0"/>
                <a:ea typeface="Verdana" panose="020B0604030504040204" pitchFamily="34" charset="0"/>
                <a:cs typeface="Verdana" panose="020B0604030504040204" pitchFamily="34" charset="0"/>
              </a:rPr>
              <a:t>Zentralisierung auf Bundesebene wird noch stärker</a:t>
            </a:r>
          </a:p>
        </p:txBody>
      </p:sp>
    </p:spTree>
    <p:extLst>
      <p:ext uri="{BB962C8B-B14F-4D97-AF65-F5344CB8AC3E}">
        <p14:creationId xmlns:p14="http://schemas.microsoft.com/office/powerpoint/2010/main" val="3083228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Bundesrat im Jahr 2010:</a:t>
            </a:r>
            <a:br>
              <a:rPr lang="de-CH" sz="3600" b="1" dirty="0">
                <a:latin typeface="Verdana" panose="020B0604030504040204" pitchFamily="34" charset="0"/>
                <a:ea typeface="Verdana" panose="020B0604030504040204" pitchFamily="34" charset="0"/>
                <a:cs typeface="Verdana" panose="020B0604030504040204" pitchFamily="34" charset="0"/>
              </a:rPr>
            </a:br>
            <a:endParaRPr lang="de-CH"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0" y="1691516"/>
            <a:ext cx="8712968" cy="2542928"/>
          </a:xfrm>
        </p:spPr>
        <p:txBody>
          <a:bodyPr>
            <a:normAutofit fontScale="85000" lnSpcReduction="10000"/>
          </a:bodyPr>
          <a:lstStyle/>
          <a:p>
            <a:pPr marL="457200" lvl="1" indent="0">
              <a:lnSpc>
                <a:spcPct val="120000"/>
              </a:lnSpc>
              <a:buNone/>
            </a:pPr>
            <a:r>
              <a:rPr lang="de-CH" sz="1600" b="1" dirty="0">
                <a:latin typeface="Verdana" panose="020B0604030504040204" pitchFamily="34" charset="0"/>
                <a:ea typeface="Verdana" panose="020B0604030504040204" pitchFamily="34" charset="0"/>
                <a:cs typeface="Verdana" panose="020B0604030504040204" pitchFamily="34" charset="0"/>
              </a:rPr>
              <a:t>Der Bundesrat hat in seinem Bericht von 2010 in Erfüllung der Postulate 07.3764 und 08.3765 selber gesagt: </a:t>
            </a:r>
          </a:p>
          <a:p>
            <a:pPr marL="457200" lvl="1" indent="0">
              <a:lnSpc>
                <a:spcPct val="120000"/>
              </a:lnSpc>
              <a:buNone/>
            </a:pPr>
            <a:r>
              <a:rPr lang="de-CH" sz="3000" b="1" dirty="0">
                <a:latin typeface="Verdana" panose="020B0604030504040204" pitchFamily="34" charset="0"/>
                <a:ea typeface="Verdana" panose="020B0604030504040204" pitchFamily="34" charset="0"/>
                <a:cs typeface="Verdana" panose="020B0604030504040204" pitchFamily="34" charset="0"/>
              </a:rPr>
              <a:t>«In keinem Staat wird zudem dem Völkerrecht uneingeschränkt der Vorrang vor dem Landesrecht eingeräumt ...»</a:t>
            </a:r>
          </a:p>
          <a:p>
            <a:pPr marL="457200" lvl="1" indent="0">
              <a:lnSpc>
                <a:spcPct val="120000"/>
              </a:lnSpc>
              <a:buNone/>
            </a:pPr>
            <a:r>
              <a:rPr lang="de-CH" sz="2800" b="1" dirty="0">
                <a:latin typeface="Verdana" panose="020B0604030504040204" pitchFamily="34" charset="0"/>
                <a:ea typeface="Verdana" panose="020B0604030504040204" pitchFamily="34" charset="0"/>
                <a:cs typeface="Verdana" panose="020B0604030504040204" pitchFamily="34" charset="0"/>
              </a:rPr>
              <a:t> </a:t>
            </a:r>
            <a:endParaRPr lang="de-CH"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0D3C380C-2FDB-4882-8875-E4C598F4EE33}"/>
              </a:ext>
            </a:extLst>
          </p:cNvPr>
          <p:cNvSpPr txBox="1">
            <a:spLocks/>
          </p:cNvSpPr>
          <p:nvPr/>
        </p:nvSpPr>
        <p:spPr>
          <a:xfrm>
            <a:off x="-3049" y="4234444"/>
            <a:ext cx="8712968" cy="1548172"/>
          </a:xfrm>
          <a:prstGeom prst="rect">
            <a:avLst/>
          </a:prstGeom>
          <a:solidFill>
            <a:schemeClr val="accent2">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20000"/>
              </a:lnSpc>
              <a:buFont typeface="Arial" panose="020B0604020202020204" pitchFamily="34" charset="0"/>
              <a:buNone/>
            </a:pPr>
            <a:r>
              <a:rPr lang="de-CH" sz="2800" b="1" dirty="0">
                <a:latin typeface="Verdana" panose="020B0604030504040204" pitchFamily="34" charset="0"/>
                <a:ea typeface="Verdana" panose="020B0604030504040204" pitchFamily="34" charset="0"/>
                <a:cs typeface="Verdana" panose="020B0604030504040204" pitchFamily="34" charset="0"/>
              </a:rPr>
              <a:t>Weshalb sollte die Schweiz, das freiheitlichste Land der Welt, ausgerechnet das erste Land sein?</a:t>
            </a:r>
            <a:endParaRPr lang="de-CH"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17272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273605"/>
            <a:ext cx="8363272" cy="756482"/>
          </a:xfrm>
        </p:spPr>
        <p:txBody>
          <a:bodyPr anchor="t">
            <a:normAutofit fontScale="90000"/>
          </a:bodyPr>
          <a:lstStyle/>
          <a:p>
            <a:r>
              <a:rPr lang="de-CH" sz="3600" b="1" dirty="0">
                <a:latin typeface="Verdana" panose="020B0604030504040204" pitchFamily="34" charset="0"/>
                <a:ea typeface="Verdana" panose="020B0604030504040204" pitchFamily="34" charset="0"/>
                <a:cs typeface="Verdana" panose="020B0604030504040204" pitchFamily="34" charset="0"/>
              </a:rPr>
              <a:t>Berechtigte Kritik an der aktuellen Entwicklung: </a:t>
            </a:r>
          </a:p>
        </p:txBody>
      </p:sp>
      <p:sp>
        <p:nvSpPr>
          <p:cNvPr id="8" name="Inhaltsplatzhalter 2">
            <a:extLst>
              <a:ext uri="{FF2B5EF4-FFF2-40B4-BE49-F238E27FC236}">
                <a16:creationId xmlns:a16="http://schemas.microsoft.com/office/drawing/2014/main" id="{98722D23-5374-4114-AFAA-8DC67DC203F1}"/>
              </a:ext>
            </a:extLst>
          </p:cNvPr>
          <p:cNvSpPr>
            <a:spLocks noGrp="1"/>
          </p:cNvSpPr>
          <p:nvPr>
            <p:ph idx="1"/>
          </p:nvPr>
        </p:nvSpPr>
        <p:spPr>
          <a:xfrm>
            <a:off x="287524" y="1307901"/>
            <a:ext cx="8363272" cy="4569371"/>
          </a:xfrm>
        </p:spPr>
        <p:txBody>
          <a:bodyPr>
            <a:normAutofit fontScale="62500" lnSpcReduction="20000"/>
          </a:bodyPr>
          <a:lstStyle/>
          <a:p>
            <a:pPr marL="0" indent="0">
              <a:lnSpc>
                <a:spcPct val="120000"/>
              </a:lnSpc>
              <a:spcBef>
                <a:spcPts val="300"/>
              </a:spcBef>
              <a:buNone/>
            </a:pPr>
            <a:r>
              <a:rPr lang="de-CH" sz="1900" dirty="0">
                <a:latin typeface="Verdana" panose="020B0604030504040204" pitchFamily="34" charset="0"/>
                <a:ea typeface="Verdana" panose="020B0604030504040204" pitchFamily="34" charset="0"/>
                <a:cs typeface="Verdana" panose="020B0604030504040204" pitchFamily="34" charset="0"/>
              </a:rPr>
              <a:t>«Bundesrat und Medien kritisieren heftig die Selbstbestimmungsinitiative der SVP. Zu Unrecht. Das Anliegen fordert eigentlich Selbstverständliches. In keiner Weise würde die Geltung der Menschenrechte in der Schweiz durch eine Annahme beeinträchtigt.»</a:t>
            </a:r>
          </a:p>
          <a:p>
            <a:pPr marL="0" indent="0" algn="r">
              <a:lnSpc>
                <a:spcPct val="120000"/>
              </a:lnSpc>
              <a:spcBef>
                <a:spcPts val="300"/>
              </a:spcBef>
              <a:buNone/>
            </a:pPr>
            <a:r>
              <a:rPr lang="de-DE" sz="1900" b="1" dirty="0">
                <a:latin typeface="Verdana" panose="020B0604030504040204" pitchFamily="34" charset="0"/>
                <a:ea typeface="Verdana" panose="020B0604030504040204" pitchFamily="34" charset="0"/>
                <a:cs typeface="Verdana" panose="020B0604030504040204" pitchFamily="34" charset="0"/>
              </a:rPr>
              <a:t>Marcel </a:t>
            </a:r>
            <a:r>
              <a:rPr lang="de-DE" sz="1900" b="1" dirty="0" err="1">
                <a:latin typeface="Verdana" panose="020B0604030504040204" pitchFamily="34" charset="0"/>
                <a:ea typeface="Verdana" panose="020B0604030504040204" pitchFamily="34" charset="0"/>
                <a:cs typeface="Verdana" panose="020B0604030504040204" pitchFamily="34" charset="0"/>
              </a:rPr>
              <a:t>Niggli</a:t>
            </a:r>
            <a:r>
              <a:rPr lang="de-DE" sz="1900" dirty="0">
                <a:latin typeface="Verdana" panose="020B0604030504040204" pitchFamily="34" charset="0"/>
                <a:ea typeface="Verdana" panose="020B0604030504040204" pitchFamily="34" charset="0"/>
                <a:cs typeface="Verdana" panose="020B0604030504040204" pitchFamily="34" charset="0"/>
              </a:rPr>
              <a:t>, Strafrechtsprofessor (Weltwoche, 22.1.2018)</a:t>
            </a:r>
          </a:p>
          <a:p>
            <a:pPr>
              <a:lnSpc>
                <a:spcPct val="120000"/>
              </a:lnSpc>
              <a:spcBef>
                <a:spcPts val="300"/>
              </a:spcBef>
              <a:buFont typeface="Wingdings 3" panose="05040102010807070707" pitchFamily="18" charset="2"/>
              <a:buChar char="u"/>
            </a:pPr>
            <a:endParaRPr lang="de-DE"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de-CH" sz="1900" dirty="0">
                <a:latin typeface="Verdana" panose="020B0604030504040204" pitchFamily="34" charset="0"/>
                <a:ea typeface="Verdana" panose="020B0604030504040204" pitchFamily="34" charset="0"/>
                <a:cs typeface="Verdana" panose="020B0604030504040204" pitchFamily="34" charset="0"/>
              </a:rPr>
              <a:t>«Was für Vorteile brächte die Annahme? Eine Stärkung unserer direkten Demokratie. Wenn sich das Bundesgericht über die Verfassung hinwegsetzt, wenn das Parlament Volksentscheide – siehe Masseneinwanderung – nicht umsetzt, wenn der Bundesrat daran denkt, inskünftig EU-Recht unbesehen zu übernehmen, dann muss man deutlich sagen: Halt! Noch sind wir eine Demokratie.»</a:t>
            </a:r>
          </a:p>
          <a:p>
            <a:pPr marL="0" indent="0" algn="r">
              <a:lnSpc>
                <a:spcPct val="120000"/>
              </a:lnSpc>
              <a:spcBef>
                <a:spcPts val="300"/>
              </a:spcBef>
              <a:buNone/>
            </a:pPr>
            <a:r>
              <a:rPr lang="de-DE" sz="1900" b="1" dirty="0">
                <a:latin typeface="Verdana" panose="020B0604030504040204" pitchFamily="34" charset="0"/>
                <a:ea typeface="Verdana" panose="020B0604030504040204" pitchFamily="34" charset="0"/>
                <a:cs typeface="Verdana" panose="020B0604030504040204" pitchFamily="34" charset="0"/>
              </a:rPr>
              <a:t>Paul Widmer</a:t>
            </a:r>
            <a:r>
              <a:rPr lang="de-DE" sz="1900" dirty="0">
                <a:latin typeface="Verdana" panose="020B0604030504040204" pitchFamily="34" charset="0"/>
                <a:ea typeface="Verdana" panose="020B0604030504040204" pitchFamily="34" charset="0"/>
                <a:cs typeface="Verdana" panose="020B0604030504040204" pitchFamily="34" charset="0"/>
              </a:rPr>
              <a:t>, ehem. Botschafter (NZZ am Sonntag, 19.8.2018)</a:t>
            </a:r>
          </a:p>
          <a:p>
            <a:pPr marL="0" indent="0" algn="r">
              <a:lnSpc>
                <a:spcPct val="120000"/>
              </a:lnSpc>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de-CH" sz="1900" dirty="0">
                <a:latin typeface="Verdana" panose="020B0604030504040204" pitchFamily="34" charset="0"/>
                <a:ea typeface="Verdana" panose="020B0604030504040204" pitchFamily="34" charset="0"/>
                <a:cs typeface="Verdana" panose="020B0604030504040204" pitchFamily="34" charset="0"/>
              </a:rPr>
              <a:t>«Wenn die Schweiz durch ein Rahmenabkommen die Arbeitsbedingungen und Löhne der EU übernimmt, wäre dies gefährlich für den Schutz unserer Arbeitnehmer. Das Schweizer Recht schützt besser als das ­europäische. Ich bin entschieden dagegen, dass europäisches Recht sämtliche Beziehungen zwischen der Schweiz und der EU regeln soll.» </a:t>
            </a:r>
          </a:p>
          <a:p>
            <a:pPr marL="0" indent="0" algn="r">
              <a:lnSpc>
                <a:spcPct val="120000"/>
              </a:lnSpc>
              <a:spcBef>
                <a:spcPts val="300"/>
              </a:spcBef>
              <a:buNone/>
            </a:pPr>
            <a:r>
              <a:rPr lang="de-CH" sz="1900" b="1" dirty="0">
                <a:latin typeface="Verdana" panose="020B0604030504040204" pitchFamily="34" charset="0"/>
                <a:ea typeface="Verdana" panose="020B0604030504040204" pitchFamily="34" charset="0"/>
                <a:cs typeface="Verdana" panose="020B0604030504040204" pitchFamily="34" charset="0"/>
              </a:rPr>
              <a:t>Micheline </a:t>
            </a:r>
            <a:r>
              <a:rPr lang="de-CH" sz="1900" b="1" dirty="0" err="1">
                <a:latin typeface="Verdana" panose="020B0604030504040204" pitchFamily="34" charset="0"/>
                <a:ea typeface="Verdana" panose="020B0604030504040204" pitchFamily="34" charset="0"/>
                <a:cs typeface="Verdana" panose="020B0604030504040204" pitchFamily="34" charset="0"/>
              </a:rPr>
              <a:t>Calmy</a:t>
            </a:r>
            <a:r>
              <a:rPr lang="de-CH" sz="1900" b="1" dirty="0">
                <a:latin typeface="Verdana" panose="020B0604030504040204" pitchFamily="34" charset="0"/>
                <a:ea typeface="Verdana" panose="020B0604030504040204" pitchFamily="34" charset="0"/>
                <a:cs typeface="Verdana" panose="020B0604030504040204" pitchFamily="34" charset="0"/>
              </a:rPr>
              <a:t>-Rey</a:t>
            </a:r>
            <a:r>
              <a:rPr lang="de-CH" sz="1900" dirty="0">
                <a:latin typeface="Verdana" panose="020B0604030504040204" pitchFamily="34" charset="0"/>
                <a:ea typeface="Verdana" panose="020B0604030504040204" pitchFamily="34" charset="0"/>
                <a:cs typeface="Verdana" panose="020B0604030504040204" pitchFamily="34" charset="0"/>
              </a:rPr>
              <a:t>, alt Bundesrätin / SP (Blick, 12.8.2018)</a:t>
            </a:r>
          </a:p>
          <a:p>
            <a:pPr marL="0" indent="0">
              <a:lnSpc>
                <a:spcPct val="120000"/>
              </a:lnSpc>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de-DE" sz="1900" dirty="0">
                <a:latin typeface="Verdana" panose="020B0604030504040204" pitchFamily="34" charset="0"/>
                <a:ea typeface="Verdana" panose="020B0604030504040204" pitchFamily="34" charset="0"/>
                <a:cs typeface="Verdana" panose="020B0604030504040204" pitchFamily="34" charset="0"/>
              </a:rPr>
              <a:t>„Statt sich, wie es dem Konzept der EMRK entsprach, auf den Schutz zentraler menschenrechtlicher Garantien zu konzentrieren, stellt der Europäische Gerichtshof für Menschenrechte (EGMR) heute unter Rückgriff auf die EMRK europäische Regeln auf, die nach klassischem Verständnis in die Kompetenz der nationalen Gesetzgeber fallen.“</a:t>
            </a:r>
          </a:p>
          <a:p>
            <a:pPr marL="0" indent="0" algn="r">
              <a:lnSpc>
                <a:spcPct val="120000"/>
              </a:lnSpc>
              <a:spcBef>
                <a:spcPts val="300"/>
              </a:spcBef>
              <a:buNone/>
            </a:pPr>
            <a:r>
              <a:rPr lang="de-DE" sz="1900" b="1" dirty="0">
                <a:latin typeface="Verdana" panose="020B0604030504040204" pitchFamily="34" charset="0"/>
                <a:ea typeface="Verdana" panose="020B0604030504040204" pitchFamily="34" charset="0"/>
                <a:cs typeface="Verdana" panose="020B0604030504040204" pitchFamily="34" charset="0"/>
              </a:rPr>
              <a:t>Martin </a:t>
            </a:r>
            <a:r>
              <a:rPr lang="de-DE" sz="1900" b="1" dirty="0" err="1">
                <a:latin typeface="Verdana" panose="020B0604030504040204" pitchFamily="34" charset="0"/>
                <a:ea typeface="Verdana" panose="020B0604030504040204" pitchFamily="34" charset="0"/>
                <a:cs typeface="Verdana" panose="020B0604030504040204" pitchFamily="34" charset="0"/>
              </a:rPr>
              <a:t>Schubarth</a:t>
            </a:r>
            <a:r>
              <a:rPr lang="de-DE" sz="1900" dirty="0">
                <a:latin typeface="Verdana" panose="020B0604030504040204" pitchFamily="34" charset="0"/>
                <a:ea typeface="Verdana" panose="020B0604030504040204" pitchFamily="34" charset="0"/>
                <a:cs typeface="Verdana" panose="020B0604030504040204" pitchFamily="34" charset="0"/>
              </a:rPr>
              <a:t>, alt Bundesrichter / SP (NZZ, 2.11.2017)</a:t>
            </a:r>
          </a:p>
          <a:p>
            <a:pPr marL="0" indent="0" algn="r">
              <a:lnSpc>
                <a:spcPct val="120000"/>
              </a:lnSpc>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marL="0" indent="0" algn="r">
              <a:lnSpc>
                <a:spcPct val="120000"/>
              </a:lnSpc>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a:spcBef>
                <a:spcPts val="300"/>
              </a:spcBef>
              <a:buFontTx/>
              <a:buChar char="-"/>
            </a:pPr>
            <a:endParaRPr lang="de-DE" sz="1600" dirty="0">
              <a:latin typeface="Verdana" panose="020B0604030504040204" pitchFamily="34" charset="0"/>
              <a:ea typeface="Verdana" panose="020B0604030504040204" pitchFamily="34" charset="0"/>
              <a:cs typeface="Verdana" panose="020B0604030504040204" pitchFamily="34" charset="0"/>
            </a:endParaRPr>
          </a:p>
          <a:p>
            <a:pPr>
              <a:spcBef>
                <a:spcPts val="300"/>
              </a:spcBef>
              <a:buFontTx/>
              <a:buChar char="-"/>
            </a:pPr>
            <a:endParaRPr lang="de-DE"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019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lstStyle/>
          <a:p>
            <a:r>
              <a:rPr lang="de-CH" b="1" dirty="0">
                <a:latin typeface="Verdana" panose="020B0604030504040204" pitchFamily="34" charset="0"/>
                <a:ea typeface="Verdana" panose="020B0604030504040204" pitchFamily="34" charset="0"/>
                <a:cs typeface="Verdana" panose="020B0604030504040204" pitchFamily="34" charset="0"/>
              </a:rPr>
              <a:t>Wohlstand in CH dank</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844824"/>
            <a:ext cx="8604956" cy="3955294"/>
          </a:xfrm>
        </p:spPr>
        <p:txBody>
          <a:bodyPr>
            <a:normAutofit fontScale="77500" lnSpcReduction="20000"/>
          </a:bodyPr>
          <a:lstStyle/>
          <a:p>
            <a:pPr marL="0" indent="0">
              <a:buNone/>
            </a:pPr>
            <a:endParaRPr lang="de-CH" sz="3200" b="1"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Direkter Demokratie </a:t>
            </a:r>
          </a:p>
          <a:p>
            <a:pPr>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Selbstbestimmung</a:t>
            </a:r>
          </a:p>
          <a:p>
            <a:pPr>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Freiheit</a:t>
            </a:r>
          </a:p>
          <a:p>
            <a:pPr>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Föderalismus</a:t>
            </a:r>
          </a:p>
          <a:p>
            <a:pPr>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Neutralität </a:t>
            </a:r>
          </a:p>
          <a:p>
            <a:pPr>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Sicherheit</a:t>
            </a:r>
          </a:p>
          <a:p>
            <a:pPr>
              <a:buFont typeface="Wingdings" panose="05000000000000000000" pitchFamily="2" charset="2"/>
              <a:buChar char="§"/>
            </a:pPr>
            <a:endParaRPr lang="de-CH" sz="3200" b="1"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
            </a:pPr>
            <a:endParaRPr lang="de-CH" sz="3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de-CH" sz="3200" b="1" dirty="0">
                <a:latin typeface="Verdana" panose="020B0604030504040204" pitchFamily="34" charset="0"/>
                <a:ea typeface="Verdana" panose="020B0604030504040204" pitchFamily="34" charset="0"/>
                <a:cs typeface="Verdana" panose="020B0604030504040204" pitchFamily="34" charset="0"/>
              </a:rPr>
              <a:t>	</a:t>
            </a:r>
          </a:p>
          <a:p>
            <a:endParaRPr lang="de-CH"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68654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fontScale="90000"/>
          </a:bodyPr>
          <a:lstStyle/>
          <a:p>
            <a:r>
              <a:rPr lang="de-CH" sz="3600" b="1" dirty="0">
                <a:latin typeface="Verdana" panose="020B0604030504040204" pitchFamily="34" charset="0"/>
                <a:ea typeface="Verdana" panose="020B0604030504040204" pitchFamily="34" charset="0"/>
                <a:cs typeface="Verdana" panose="020B0604030504040204" pitchFamily="34" charset="0"/>
              </a:rPr>
              <a:t>Wussten Sie? EU widersetzt sich einem Beitritt zur Europäischen Menschenrechtskonvention (EMRK)</a:t>
            </a:r>
            <a:br>
              <a:rPr lang="de-CH" sz="3600" b="1" dirty="0">
                <a:latin typeface="Verdana" panose="020B0604030504040204" pitchFamily="34" charset="0"/>
                <a:ea typeface="Verdana" panose="020B0604030504040204" pitchFamily="34" charset="0"/>
                <a:cs typeface="Verdana" panose="020B0604030504040204" pitchFamily="34" charset="0"/>
              </a:rPr>
            </a:br>
            <a:endParaRPr lang="de-CH"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287524" y="1690688"/>
            <a:ext cx="8712968" cy="4366604"/>
          </a:xfrm>
        </p:spPr>
        <p:txBody>
          <a:bodyPr>
            <a:normAutofit fontScale="70000" lnSpcReduction="20000"/>
          </a:bodyPr>
          <a:lstStyle/>
          <a:p>
            <a:pPr>
              <a:lnSpc>
                <a:spcPct val="120000"/>
              </a:lnSpc>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Im Vertrag von Lissabon (2007) ist der Beitritt der EU zur EMRK vorgesehen. Damit würde der Europäische Gerichtshof für Menschenrechte (EGMR) überprüfen, ob die Rechtsakte der EU mit der EMRK in Einklang stehen. </a:t>
            </a:r>
          </a:p>
          <a:p>
            <a:pPr>
              <a:lnSpc>
                <a:spcPct val="120000"/>
              </a:lnSpc>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Der europäische Gerichtshof (EuGH) begründet in seinem Gutachten vom 18. Dezember 2014, dass ein Beitritt der EU in die EMRK die Autonomie des Unionsrechts verletzen würde. </a:t>
            </a:r>
          </a:p>
          <a:p>
            <a:pPr>
              <a:lnSpc>
                <a:spcPct val="120000"/>
              </a:lnSpc>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EU hält also an ihrer Selbstbestimmung fest… und die CH? </a:t>
            </a:r>
          </a:p>
          <a:p>
            <a:endParaRPr lang="de-CH"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31923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467544" y="368660"/>
            <a:ext cx="8604956" cy="795623"/>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Ablenkung der Gegner:</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2064" y="1232756"/>
            <a:ext cx="9000492" cy="1717245"/>
          </a:xfrm>
        </p:spPr>
        <p:txBody>
          <a:bodyPr>
            <a:normAutofit/>
          </a:bodyPr>
          <a:lstStyle/>
          <a:p>
            <a:pPr marL="457200" lvl="1" indent="0">
              <a:buNone/>
            </a:pPr>
            <a:r>
              <a:rPr lang="de-CH" sz="2800" b="1" dirty="0">
                <a:latin typeface="Verdana" panose="020B0604030504040204" pitchFamily="34" charset="0"/>
                <a:ea typeface="Verdana" panose="020B0604030504040204" pitchFamily="34" charset="0"/>
                <a:cs typeface="Verdana" panose="020B0604030504040204" pitchFamily="34" charset="0"/>
              </a:rPr>
              <a:t>Menschenrechte seien gefährdet.</a:t>
            </a:r>
          </a:p>
          <a:p>
            <a:pPr marL="457200" lvl="1" indent="0">
              <a:buNone/>
            </a:pPr>
            <a:r>
              <a:rPr lang="de-CH" sz="2800" b="1" dirty="0">
                <a:latin typeface="Verdana" panose="020B0604030504040204" pitchFamily="34" charset="0"/>
                <a:ea typeface="Verdana" panose="020B0604030504040204" pitchFamily="34" charset="0"/>
                <a:cs typeface="Verdana" panose="020B0604030504040204" pitchFamily="34" charset="0"/>
              </a:rPr>
              <a:t>Amnesty spricht gar von Einführung</a:t>
            </a:r>
          </a:p>
          <a:p>
            <a:pPr marL="457200" lvl="1" indent="0">
              <a:buNone/>
            </a:pPr>
            <a:r>
              <a:rPr lang="de-CH" sz="2800" b="1" dirty="0">
                <a:latin typeface="Verdana" panose="020B0604030504040204" pitchFamily="34" charset="0"/>
                <a:ea typeface="Verdana" panose="020B0604030504040204" pitchFamily="34" charset="0"/>
                <a:cs typeface="Verdana" panose="020B0604030504040204" pitchFamily="34" charset="0"/>
              </a:rPr>
              <a:t>Faustrecht!</a:t>
            </a:r>
          </a:p>
          <a:p>
            <a:endParaRPr lang="de-CH"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04CC48F1-A8EC-4083-9EED-1B43BA815C72}"/>
              </a:ext>
            </a:extLst>
          </p:cNvPr>
          <p:cNvSpPr txBox="1">
            <a:spLocks/>
          </p:cNvSpPr>
          <p:nvPr/>
        </p:nvSpPr>
        <p:spPr>
          <a:xfrm>
            <a:off x="2064" y="3907999"/>
            <a:ext cx="9000492" cy="1717245"/>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de-CH" sz="2800" b="1" dirty="0">
                <a:latin typeface="Verdana" panose="020B0604030504040204" pitchFamily="34" charset="0"/>
                <a:ea typeface="Verdana" panose="020B0604030504040204" pitchFamily="34" charset="0"/>
                <a:cs typeface="Verdana" panose="020B0604030504040204" pitchFamily="34" charset="0"/>
              </a:rPr>
              <a:t>Pure Ablenkung. CH garantiert Menschenrechte schon lange in der Verfassung (BV Art. 7 bis 34). Erst noch demokratisch legitimiert. </a:t>
            </a:r>
            <a:endParaRPr lang="de-CH"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16596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Ablenkung der Gegner:</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0" y="1844824"/>
            <a:ext cx="9000492" cy="3955294"/>
          </a:xfrm>
        </p:spPr>
        <p:txBody>
          <a:bodyPr>
            <a:normAutofit/>
          </a:bodyPr>
          <a:lstStyle/>
          <a:p>
            <a:pPr marL="457200" lvl="1" indent="0">
              <a:buNone/>
            </a:pPr>
            <a:r>
              <a:rPr lang="de-CH" sz="2800" b="1" dirty="0">
                <a:latin typeface="Verdana" panose="020B0604030504040204" pitchFamily="34" charset="0"/>
                <a:ea typeface="Verdana" panose="020B0604030504040204" pitchFamily="34" charset="0"/>
                <a:cs typeface="Verdana" panose="020B0604030504040204" pitchFamily="34" charset="0"/>
              </a:rPr>
              <a:t>600 internationale Verträge seien gefährdet. </a:t>
            </a:r>
          </a:p>
          <a:p>
            <a:pPr marL="457200" lvl="1" indent="0">
              <a:buNone/>
            </a:pPr>
            <a:r>
              <a:rPr lang="de-CH" sz="2800" b="1" dirty="0">
                <a:latin typeface="Verdana" panose="020B0604030504040204" pitchFamily="34" charset="0"/>
                <a:ea typeface="Verdana" panose="020B0604030504040204" pitchFamily="34" charset="0"/>
                <a:cs typeface="Verdana" panose="020B0604030504040204" pitchFamily="34" charset="0"/>
              </a:rPr>
              <a:t>Richtig ist, </a:t>
            </a:r>
            <a:r>
              <a:rPr lang="de-CH" sz="2800" b="1">
                <a:latin typeface="Verdana" panose="020B0604030504040204" pitchFamily="34" charset="0"/>
                <a:ea typeface="Verdana" panose="020B0604030504040204" pitchFamily="34" charset="0"/>
                <a:cs typeface="Verdana" panose="020B0604030504040204" pitchFamily="34" charset="0"/>
              </a:rPr>
              <a:t>dass nur die Personen-freizügigkeit </a:t>
            </a:r>
            <a:r>
              <a:rPr lang="de-CH" sz="2800" b="1" dirty="0">
                <a:latin typeface="Verdana" panose="020B0604030504040204" pitchFamily="34" charset="0"/>
                <a:ea typeface="Verdana" panose="020B0604030504040204" pitchFamily="34" charset="0"/>
                <a:cs typeface="Verdana" panose="020B0604030504040204" pitchFamily="34" charset="0"/>
              </a:rPr>
              <a:t>angepasst werden müsste! </a:t>
            </a:r>
            <a:endParaRPr lang="de-CH"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6A0751E3-538C-4FF1-A717-AAC39CC20982}"/>
              </a:ext>
            </a:extLst>
          </p:cNvPr>
          <p:cNvSpPr txBox="1">
            <a:spLocks/>
          </p:cNvSpPr>
          <p:nvPr/>
        </p:nvSpPr>
        <p:spPr>
          <a:xfrm>
            <a:off x="2064" y="3907999"/>
            <a:ext cx="9141936" cy="1753249"/>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de-CH" sz="2200" b="1" dirty="0">
                <a:latin typeface="Verdana" panose="020B0604030504040204" pitchFamily="34" charset="0"/>
                <a:ea typeface="Verdana" panose="020B0604030504040204" pitchFamily="34" charset="0"/>
                <a:cs typeface="Verdana" panose="020B0604030504040204" pitchFamily="34" charset="0"/>
              </a:rPr>
              <a:t>Pure Ablenkung. </a:t>
            </a:r>
          </a:p>
          <a:p>
            <a:pPr marL="457200" lvl="1" indent="0">
              <a:buNone/>
            </a:pPr>
            <a:r>
              <a:rPr lang="de-CH" sz="2200" b="1" dirty="0" err="1">
                <a:latin typeface="Verdana" panose="020B0604030504040204" pitchFamily="34" charset="0"/>
                <a:ea typeface="Verdana" panose="020B0604030504040204" pitchFamily="34" charset="0"/>
                <a:cs typeface="Verdana" panose="020B0604030504040204" pitchFamily="34" charset="0"/>
              </a:rPr>
              <a:t>Economiesuisse</a:t>
            </a:r>
            <a:r>
              <a:rPr lang="de-CH" sz="2200" b="1" dirty="0">
                <a:latin typeface="Verdana" panose="020B0604030504040204" pitchFamily="34" charset="0"/>
                <a:ea typeface="Verdana" panose="020B0604030504040204" pitchFamily="34" charset="0"/>
                <a:cs typeface="Verdana" panose="020B0604030504040204" pitchFamily="34" charset="0"/>
              </a:rPr>
              <a:t> und Parlamentarier in Ratsdebatte konnten die Abkommen nicht benennen. Solche Abkommen wären verfassungswidrig und hätten darum gar nicht erst abgeschlossen werden dürfen. </a:t>
            </a:r>
          </a:p>
        </p:txBody>
      </p:sp>
    </p:spTree>
    <p:extLst>
      <p:ext uri="{BB962C8B-B14F-4D97-AF65-F5344CB8AC3E}">
        <p14:creationId xmlns:p14="http://schemas.microsoft.com/office/powerpoint/2010/main" val="1970590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Ein JA zur Selbstbestimmungsinitiative</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41530" y="1628800"/>
            <a:ext cx="8460940" cy="3955294"/>
          </a:xfrm>
        </p:spPr>
        <p:txBody>
          <a:bodyPr anchor="ctr">
            <a:normAutofit fontScale="77500" lnSpcReduction="20000"/>
          </a:bodyPr>
          <a:lstStyle/>
          <a:p>
            <a:pPr marL="0" indent="0">
              <a:buNone/>
            </a:pPr>
            <a:r>
              <a:rPr lang="de-CH" b="1" dirty="0">
                <a:latin typeface="Verdana" panose="020B0604030504040204" pitchFamily="34" charset="0"/>
                <a:ea typeface="Verdana" panose="020B0604030504040204" pitchFamily="34" charset="0"/>
                <a:cs typeface="Verdana" panose="020B0604030504040204" pitchFamily="34" charset="0"/>
              </a:rPr>
              <a:t> </a:t>
            </a:r>
            <a:endParaRPr lang="de-CH" sz="3300"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sichert das Stimmrecht der Bürgerinnen und Bürger auch in Zukunft; </a:t>
            </a:r>
          </a:p>
          <a:p>
            <a:pPr lvl="1">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schützt die direkte Demokratie und damit das Erfolgsmodell Schweiz;</a:t>
            </a:r>
          </a:p>
          <a:p>
            <a:pPr lvl="1">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schafft Rechtssicherheit;</a:t>
            </a:r>
          </a:p>
          <a:p>
            <a:pPr lvl="1">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erhält die rechtliche Selbstbestimmung der Schweiz. </a:t>
            </a:r>
          </a:p>
        </p:txBody>
      </p:sp>
    </p:spTree>
    <p:extLst>
      <p:ext uri="{BB962C8B-B14F-4D97-AF65-F5344CB8AC3E}">
        <p14:creationId xmlns:p14="http://schemas.microsoft.com/office/powerpoint/2010/main" val="1824746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848003"/>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JETZT MITMACHEN</a:t>
            </a:r>
          </a:p>
        </p:txBody>
      </p:sp>
      <p:pic>
        <p:nvPicPr>
          <p:cNvPr id="8" name="Inhaltsplatzhalter 7">
            <a:extLst>
              <a:ext uri="{FF2B5EF4-FFF2-40B4-BE49-F238E27FC236}">
                <a16:creationId xmlns:a16="http://schemas.microsoft.com/office/drawing/2014/main" id="{023B7802-547B-4979-BF5E-5940165835D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67844" y="2564904"/>
            <a:ext cx="5455518" cy="2771754"/>
          </a:xfrm>
        </p:spPr>
      </p:pic>
      <p:sp>
        <p:nvSpPr>
          <p:cNvPr id="9" name="Inhaltsplatzhalter 2">
            <a:extLst>
              <a:ext uri="{FF2B5EF4-FFF2-40B4-BE49-F238E27FC236}">
                <a16:creationId xmlns:a16="http://schemas.microsoft.com/office/drawing/2014/main" id="{B92FB4F0-165B-438F-95DC-1E88586CD560}"/>
              </a:ext>
            </a:extLst>
          </p:cNvPr>
          <p:cNvSpPr txBox="1">
            <a:spLocks/>
          </p:cNvSpPr>
          <p:nvPr/>
        </p:nvSpPr>
        <p:spPr>
          <a:xfrm>
            <a:off x="251520" y="1124744"/>
            <a:ext cx="8460940" cy="395529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CH" b="1" dirty="0">
                <a:latin typeface="Verdana" panose="020B0604030504040204" pitchFamily="34" charset="0"/>
                <a:ea typeface="Verdana" panose="020B0604030504040204" pitchFamily="34" charset="0"/>
                <a:cs typeface="Verdana" panose="020B0604030504040204" pitchFamily="34" charset="0"/>
              </a:rPr>
              <a:t> </a:t>
            </a:r>
            <a:endParaRPr lang="de-CH" sz="3300"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Testimonial</a:t>
            </a:r>
          </a:p>
        </p:txBody>
      </p:sp>
    </p:spTree>
    <p:extLst>
      <p:ext uri="{BB962C8B-B14F-4D97-AF65-F5344CB8AC3E}">
        <p14:creationId xmlns:p14="http://schemas.microsoft.com/office/powerpoint/2010/main" val="3139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848003"/>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JETZT MITMACHEN</a:t>
            </a:r>
          </a:p>
        </p:txBody>
      </p:sp>
      <p:sp>
        <p:nvSpPr>
          <p:cNvPr id="9" name="Inhaltsplatzhalter 2">
            <a:extLst>
              <a:ext uri="{FF2B5EF4-FFF2-40B4-BE49-F238E27FC236}">
                <a16:creationId xmlns:a16="http://schemas.microsoft.com/office/drawing/2014/main" id="{B92FB4F0-165B-438F-95DC-1E88586CD560}"/>
              </a:ext>
            </a:extLst>
          </p:cNvPr>
          <p:cNvSpPr txBox="1">
            <a:spLocks/>
          </p:cNvSpPr>
          <p:nvPr/>
        </p:nvSpPr>
        <p:spPr>
          <a:xfrm>
            <a:off x="251520" y="1124744"/>
            <a:ext cx="8460940" cy="395529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CH" b="1" dirty="0">
                <a:latin typeface="Verdana" panose="020B0604030504040204" pitchFamily="34" charset="0"/>
                <a:ea typeface="Verdana" panose="020B0604030504040204" pitchFamily="34" charset="0"/>
                <a:cs typeface="Verdana" panose="020B0604030504040204" pitchFamily="34" charset="0"/>
              </a:rPr>
              <a:t> </a:t>
            </a:r>
            <a:endParaRPr lang="de-CH" sz="3300"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Flyer und Plakate bestellen</a:t>
            </a:r>
          </a:p>
          <a:p>
            <a:pPr lvl="1">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WhatsApp Gruppe</a:t>
            </a:r>
          </a:p>
          <a:p>
            <a:pPr lvl="1">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Etc.</a:t>
            </a:r>
          </a:p>
        </p:txBody>
      </p:sp>
    </p:spTree>
    <p:extLst>
      <p:ext uri="{BB962C8B-B14F-4D97-AF65-F5344CB8AC3E}">
        <p14:creationId xmlns:p14="http://schemas.microsoft.com/office/powerpoint/2010/main" val="3426251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0"/>
            <a:ext cx="9144000" cy="12327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Text Box 8"/>
          <p:cNvSpPr txBox="1">
            <a:spLocks noChangeArrowheads="1"/>
          </p:cNvSpPr>
          <p:nvPr/>
        </p:nvSpPr>
        <p:spPr bwMode="auto">
          <a:xfrm>
            <a:off x="395536" y="4455795"/>
            <a:ext cx="859511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de-CH" sz="2800" dirty="0">
                <a:latin typeface="Verdana" panose="020B0604030504040204" pitchFamily="34" charset="0"/>
                <a:ea typeface="Verdana" panose="020B0604030504040204" pitchFamily="34" charset="0"/>
                <a:cs typeface="Verdana" panose="020B0604030504040204" pitchFamily="34" charset="0"/>
              </a:rPr>
              <a:t>Eidgenössische Abstimmung vom </a:t>
            </a:r>
          </a:p>
          <a:p>
            <a:pPr algn="r"/>
            <a:r>
              <a:rPr lang="de-CH" sz="2800" dirty="0">
                <a:latin typeface="Verdana" panose="020B0604030504040204" pitchFamily="34" charset="0"/>
                <a:ea typeface="Verdana" panose="020B0604030504040204" pitchFamily="34" charset="0"/>
                <a:cs typeface="Verdana" panose="020B0604030504040204" pitchFamily="34" charset="0"/>
              </a:rPr>
              <a:t>25. November 2018</a:t>
            </a:r>
          </a:p>
        </p:txBody>
      </p:sp>
      <p:pic>
        <p:nvPicPr>
          <p:cNvPr id="5" name="Grafik 4">
            <a:extLst>
              <a:ext uri="{FF2B5EF4-FFF2-40B4-BE49-F238E27FC236}">
                <a16:creationId xmlns:a16="http://schemas.microsoft.com/office/drawing/2014/main" id="{302F55D0-5323-4B50-A55D-931EDDB5E9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2"/>
            <a:ext cx="9144000" cy="3479180"/>
          </a:xfrm>
          <a:prstGeom prst="rect">
            <a:avLst/>
          </a:prstGeom>
        </p:spPr>
      </p:pic>
    </p:spTree>
    <p:extLst>
      <p:ext uri="{BB962C8B-B14F-4D97-AF65-F5344CB8AC3E}">
        <p14:creationId xmlns:p14="http://schemas.microsoft.com/office/powerpoint/2010/main" val="287937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lstStyle/>
          <a:p>
            <a:r>
              <a:rPr lang="de-CH" b="1" dirty="0">
                <a:latin typeface="Verdana" panose="020B0604030504040204" pitchFamily="34" charset="0"/>
                <a:ea typeface="Verdana" panose="020B0604030504040204" pitchFamily="34" charset="0"/>
                <a:cs typeface="Verdana" panose="020B0604030504040204" pitchFamily="34" charset="0"/>
              </a:rPr>
              <a:t>Wer bestimmt künftig in der CH?</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287524" y="1700808"/>
            <a:ext cx="8604956" cy="3955294"/>
          </a:xfrm>
        </p:spPr>
        <p:txBody>
          <a:bodyPr>
            <a:normAutofit/>
          </a:bodyPr>
          <a:lstStyle/>
          <a:p>
            <a:pPr marL="0" indent="0">
              <a:buNone/>
            </a:pPr>
            <a:endParaRPr lang="de-CH" sz="3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de-CH" sz="3200" b="1" dirty="0">
                <a:latin typeface="Verdana" panose="020B0604030504040204" pitchFamily="34" charset="0"/>
                <a:ea typeface="Verdana" panose="020B0604030504040204" pitchFamily="34" charset="0"/>
                <a:cs typeface="Verdana" panose="020B0604030504040204" pitchFamily="34" charset="0"/>
              </a:rPr>
              <a:t>Stimmbürger und Stimmbürgerin</a:t>
            </a:r>
          </a:p>
          <a:p>
            <a:pPr marL="0" indent="0">
              <a:buNone/>
            </a:pPr>
            <a:endParaRPr lang="de-CH" sz="3200" b="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de-CH" sz="3200" b="1" dirty="0">
                <a:latin typeface="Verdana" panose="020B0604030504040204" pitchFamily="34" charset="0"/>
                <a:ea typeface="Verdana" panose="020B0604030504040204" pitchFamily="34" charset="0"/>
                <a:cs typeface="Verdana" panose="020B0604030504040204" pitchFamily="34" charset="0"/>
              </a:rPr>
              <a:t>oder</a:t>
            </a:r>
          </a:p>
          <a:p>
            <a:pPr marL="0" indent="0">
              <a:buNone/>
            </a:pPr>
            <a:endParaRPr lang="de-CH" sz="3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de-CH" sz="3200" b="1" dirty="0">
                <a:latin typeface="Verdana" panose="020B0604030504040204" pitchFamily="34" charset="0"/>
                <a:ea typeface="Verdana" panose="020B0604030504040204" pitchFamily="34" charset="0"/>
                <a:cs typeface="Verdana" panose="020B0604030504040204" pitchFamily="34" charset="0"/>
              </a:rPr>
              <a:t>Bürokraten/Experten/ int. Org. /   (sog. internationales Recht)</a:t>
            </a:r>
          </a:p>
          <a:p>
            <a:endParaRPr lang="de-CH"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4942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395536" y="365125"/>
            <a:ext cx="8496944" cy="848003"/>
          </a:xfrm>
        </p:spPr>
        <p:txBody>
          <a:bodyPr anchor="t"/>
          <a:lstStyle/>
          <a:p>
            <a:r>
              <a:rPr lang="de-CH" b="1" dirty="0">
                <a:latin typeface="Verdana" panose="020B0604030504040204" pitchFamily="34" charset="0"/>
                <a:ea typeface="Verdana" panose="020B0604030504040204" pitchFamily="34" charset="0"/>
                <a:cs typeface="Verdana" panose="020B0604030504040204" pitchFamily="34" charset="0"/>
              </a:rPr>
              <a:t>Bürger entscheiden</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536302"/>
            <a:ext cx="7992888" cy="2288741"/>
          </a:xfrm>
        </p:spPr>
        <p:txBody>
          <a:bodyPr>
            <a:noAutofit/>
          </a:bodyPr>
          <a:lstStyle/>
          <a:p>
            <a:pPr>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Oberster Gesetzgeber = Volk</a:t>
            </a:r>
          </a:p>
          <a:p>
            <a:pPr>
              <a:buFont typeface="Wingdings" panose="05000000000000000000" pitchFamily="2" charset="2"/>
              <a:buChar char="§"/>
            </a:pPr>
            <a:r>
              <a:rPr lang="de-CH" sz="3200" b="1" dirty="0">
                <a:latin typeface="Verdana" panose="020B0604030504040204" pitchFamily="34" charset="0"/>
                <a:ea typeface="Verdana" panose="020B0604030504040204" pitchFamily="34" charset="0"/>
                <a:cs typeface="Verdana" panose="020B0604030504040204" pitchFamily="34" charset="0"/>
              </a:rPr>
              <a:t>Volksrechte mit Initiativen und Referenden einzigartig weltweit</a:t>
            </a:r>
          </a:p>
          <a:p>
            <a:pPr>
              <a:buFont typeface="Wingdings" panose="05000000000000000000" pitchFamily="2" charset="2"/>
              <a:buChar char="§"/>
            </a:pPr>
            <a:endParaRPr lang="de-CH" sz="3200" b="1" dirty="0">
              <a:latin typeface="Verdana" panose="020B0604030504040204" pitchFamily="34" charset="0"/>
              <a:ea typeface="Verdana" panose="020B0604030504040204" pitchFamily="34" charset="0"/>
              <a:cs typeface="Verdana" panose="020B0604030504040204" pitchFamily="34" charset="0"/>
            </a:endParaRPr>
          </a:p>
          <a:p>
            <a:endParaRPr lang="de-CH" sz="32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Inhaltsplatzhalter 2">
            <a:extLst>
              <a:ext uri="{FF2B5EF4-FFF2-40B4-BE49-F238E27FC236}">
                <a16:creationId xmlns:a16="http://schemas.microsoft.com/office/drawing/2014/main" id="{04C88DBA-109B-4B8C-B0C1-C1227FA4C37A}"/>
              </a:ext>
            </a:extLst>
          </p:cNvPr>
          <p:cNvSpPr txBox="1">
            <a:spLocks/>
          </p:cNvSpPr>
          <p:nvPr/>
        </p:nvSpPr>
        <p:spPr>
          <a:xfrm>
            <a:off x="539552" y="3532037"/>
            <a:ext cx="7956884" cy="1985195"/>
          </a:xfrm>
          <a:prstGeom prst="rect">
            <a:avLst/>
          </a:prstGeom>
          <a:solidFill>
            <a:schemeClr val="accent2">
              <a:lumMod val="20000"/>
              <a:lumOff val="80000"/>
            </a:schemeClr>
          </a:solidFill>
        </p:spPr>
        <p:txBody>
          <a:bodyPr vert="horz" lIns="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de-CH" sz="3200" b="1" dirty="0">
                <a:latin typeface="Verdana" panose="020B0604030504040204" pitchFamily="34" charset="0"/>
                <a:ea typeface="Verdana" panose="020B0604030504040204" pitchFamily="34" charset="0"/>
                <a:cs typeface="Verdana" panose="020B0604030504040204" pitchFamily="34" charset="0"/>
              </a:rPr>
              <a:t>	Schweizer Rechtsordnung:  	unser Leben</a:t>
            </a:r>
          </a:p>
          <a:p>
            <a:pPr marL="457200" lvl="1" indent="0">
              <a:buFont typeface="Arial" panose="020B0604020202020204" pitchFamily="34" charset="0"/>
              <a:buNone/>
            </a:pPr>
            <a:r>
              <a:rPr lang="de-CH" sz="3200" b="1" dirty="0">
                <a:latin typeface="Verdana" panose="020B0604030504040204" pitchFamily="34" charset="0"/>
                <a:ea typeface="Verdana" panose="020B0604030504040204" pitchFamily="34" charset="0"/>
                <a:cs typeface="Verdana" panose="020B0604030504040204" pitchFamily="34" charset="0"/>
              </a:rPr>
              <a:t>	unsere Heimat </a:t>
            </a:r>
          </a:p>
          <a:p>
            <a:pPr marL="457200" lvl="1" indent="0">
              <a:buFont typeface="Arial" panose="020B0604020202020204" pitchFamily="34" charset="0"/>
              <a:buNone/>
            </a:pPr>
            <a:r>
              <a:rPr lang="de-CH" sz="3200" b="1" dirty="0">
                <a:latin typeface="Verdana" panose="020B0604030504040204" pitchFamily="34" charset="0"/>
                <a:ea typeface="Verdana" panose="020B0604030504040204" pitchFamily="34" charset="0"/>
                <a:cs typeface="Verdana" panose="020B0604030504040204" pitchFamily="34" charset="0"/>
              </a:rPr>
              <a:t> 	unsere Zukunft</a:t>
            </a:r>
          </a:p>
          <a:p>
            <a:endParaRPr lang="de-CH" sz="32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62018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de-CH" sz="3200" b="1" dirty="0">
                <a:latin typeface="Verdana" panose="020B0604030504040204" pitchFamily="34" charset="0"/>
                <a:ea typeface="Verdana" panose="020B0604030504040204" pitchFamily="34" charset="0"/>
                <a:cs typeface="Verdana" panose="020B0604030504040204" pitchFamily="34" charset="0"/>
              </a:rPr>
              <a:t>Nicht-Umsetzung Volkswille:</a:t>
            </a:r>
          </a:p>
        </p:txBody>
      </p:sp>
      <p:sp>
        <p:nvSpPr>
          <p:cNvPr id="7" name="Inhaltsplatzhalter 2">
            <a:extLst>
              <a:ext uri="{FF2B5EF4-FFF2-40B4-BE49-F238E27FC236}">
                <a16:creationId xmlns:a16="http://schemas.microsoft.com/office/drawing/2014/main" id="{02BA0CE1-2923-4E44-87E1-231BEDEC672F}"/>
              </a:ext>
            </a:extLst>
          </p:cNvPr>
          <p:cNvSpPr txBox="1">
            <a:spLocks/>
          </p:cNvSpPr>
          <p:nvPr/>
        </p:nvSpPr>
        <p:spPr>
          <a:xfrm>
            <a:off x="390364" y="1376772"/>
            <a:ext cx="8363272" cy="45693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20000"/>
              </a:lnSpc>
              <a:spcBef>
                <a:spcPts val="300"/>
              </a:spcBef>
              <a:buFont typeface="Wingdings 3" panose="05040102010807070707" pitchFamily="18" charset="2"/>
              <a:buChar char="u"/>
            </a:pPr>
            <a:endParaRPr lang="de-DE" sz="19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panose="05000000000000000000" pitchFamily="2" charset="2"/>
              <a:buChar char="§"/>
            </a:pPr>
            <a:r>
              <a:rPr lang="de-DE" sz="1900" b="1" dirty="0">
                <a:latin typeface="Verdana" panose="020B0604030504040204" pitchFamily="34" charset="0"/>
                <a:ea typeface="Verdana" panose="020B0604030504040204" pitchFamily="34" charset="0"/>
                <a:cs typeface="Verdana" panose="020B0604030504040204" pitchFamily="34" charset="0"/>
              </a:rPr>
              <a:t>Volksinitiative gegen Masseneinwanderung</a:t>
            </a:r>
          </a:p>
          <a:p>
            <a:pPr>
              <a:lnSpc>
                <a:spcPct val="120000"/>
              </a:lnSpc>
              <a:spcBef>
                <a:spcPts val="300"/>
              </a:spcBef>
              <a:buFont typeface="Wingdings" panose="05000000000000000000" pitchFamily="2" charset="2"/>
              <a:buChar char="§"/>
            </a:pPr>
            <a:endParaRPr lang="de-DE" sz="19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panose="05000000000000000000" pitchFamily="2" charset="2"/>
              <a:buChar char="§"/>
            </a:pPr>
            <a:r>
              <a:rPr lang="de-DE" sz="1900" b="1" dirty="0">
                <a:latin typeface="Verdana" panose="020B0604030504040204" pitchFamily="34" charset="0"/>
                <a:ea typeface="Verdana" panose="020B0604030504040204" pitchFamily="34" charset="0"/>
                <a:cs typeface="Verdana" panose="020B0604030504040204" pitchFamily="34" charset="0"/>
              </a:rPr>
              <a:t>Ausschaffungsinitiative</a:t>
            </a:r>
            <a:r>
              <a:rPr lang="de-DE" sz="1900" dirty="0">
                <a:latin typeface="Verdana" panose="020B0604030504040204" pitchFamily="34" charset="0"/>
                <a:ea typeface="Verdana" panose="020B0604030504040204" pitchFamily="34" charset="0"/>
                <a:cs typeface="Verdana" panose="020B0604030504040204" pitchFamily="34" charset="0"/>
              </a:rPr>
              <a:t> (Volksinitiative für die Ausschaffung krimineller Ausländer) / </a:t>
            </a:r>
            <a:r>
              <a:rPr lang="de-DE" sz="1900" b="1" dirty="0">
                <a:latin typeface="Verdana" panose="020B0604030504040204" pitchFamily="34" charset="0"/>
                <a:ea typeface="Verdana" panose="020B0604030504040204" pitchFamily="34" charset="0"/>
                <a:cs typeface="Verdana" panose="020B0604030504040204" pitchFamily="34" charset="0"/>
              </a:rPr>
              <a:t>Durchsetzungsinitiative</a:t>
            </a:r>
          </a:p>
          <a:p>
            <a:pPr>
              <a:lnSpc>
                <a:spcPct val="120000"/>
              </a:lnSpc>
              <a:spcBef>
                <a:spcPts val="300"/>
              </a:spcBef>
              <a:buFont typeface="Wingdings" panose="05000000000000000000" pitchFamily="2" charset="2"/>
              <a:buChar char="§"/>
            </a:pPr>
            <a:endParaRPr lang="de-DE" sz="19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panose="05000000000000000000" pitchFamily="2" charset="2"/>
              <a:buChar char="§"/>
            </a:pPr>
            <a:r>
              <a:rPr lang="de-DE" sz="1900" b="1" dirty="0">
                <a:latin typeface="Verdana" panose="020B0604030504040204" pitchFamily="34" charset="0"/>
                <a:ea typeface="Verdana" panose="020B0604030504040204" pitchFamily="34" charset="0"/>
                <a:cs typeface="Verdana" panose="020B0604030504040204" pitchFamily="34" charset="0"/>
              </a:rPr>
              <a:t>Unverjährbarkeitsinitiative</a:t>
            </a:r>
            <a:r>
              <a:rPr lang="de-DE" sz="1900" dirty="0">
                <a:latin typeface="Verdana" panose="020B0604030504040204" pitchFamily="34" charset="0"/>
                <a:ea typeface="Verdana" panose="020B0604030504040204" pitchFamily="34" charset="0"/>
                <a:cs typeface="Verdana" panose="020B0604030504040204" pitchFamily="34" charset="0"/>
              </a:rPr>
              <a:t> (Für die Unverjährbarkeit pornografischer Straftaten an Kindern)</a:t>
            </a:r>
          </a:p>
          <a:p>
            <a:pPr>
              <a:lnSpc>
                <a:spcPct val="120000"/>
              </a:lnSpc>
              <a:spcBef>
                <a:spcPts val="300"/>
              </a:spcBef>
              <a:buFont typeface="Wingdings" panose="05000000000000000000" pitchFamily="2" charset="2"/>
              <a:buChar char="§"/>
            </a:pPr>
            <a:endParaRPr lang="de-DE" sz="19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panose="05000000000000000000" pitchFamily="2" charset="2"/>
              <a:buChar char="§"/>
            </a:pPr>
            <a:r>
              <a:rPr lang="de-DE" sz="1900" b="1" dirty="0" err="1">
                <a:latin typeface="Verdana" panose="020B0604030504040204" pitchFamily="34" charset="0"/>
                <a:ea typeface="Verdana" panose="020B0604030504040204" pitchFamily="34" charset="0"/>
                <a:cs typeface="Verdana" panose="020B0604030504040204" pitchFamily="34" charset="0"/>
              </a:rPr>
              <a:t>Pädophileninitiative</a:t>
            </a:r>
            <a:r>
              <a:rPr lang="de-DE" sz="1900" dirty="0">
                <a:latin typeface="Verdana" panose="020B0604030504040204" pitchFamily="34" charset="0"/>
                <a:ea typeface="Verdana" panose="020B0604030504040204" pitchFamily="34" charset="0"/>
                <a:cs typeface="Verdana" panose="020B0604030504040204" pitchFamily="34" charset="0"/>
              </a:rPr>
              <a:t> (</a:t>
            </a:r>
            <a:r>
              <a:rPr lang="de-CH" sz="1900" dirty="0">
                <a:latin typeface="Verdana" panose="020B0604030504040204" pitchFamily="34" charset="0"/>
                <a:ea typeface="Verdana" panose="020B0604030504040204" pitchFamily="34" charset="0"/>
                <a:cs typeface="Verdana" panose="020B0604030504040204" pitchFamily="34" charset="0"/>
              </a:rPr>
              <a:t>Pädophile sollen nicht mehr mit Kindern arbeiten dürfen)</a:t>
            </a:r>
            <a:endParaRPr lang="de-DE"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a:spcBef>
                <a:spcPts val="300"/>
              </a:spcBef>
              <a:buFontTx/>
              <a:buChar char="-"/>
            </a:pPr>
            <a:endParaRPr lang="de-DE" sz="1600" dirty="0">
              <a:latin typeface="Verdana" panose="020B0604030504040204" pitchFamily="34" charset="0"/>
              <a:ea typeface="Verdana" panose="020B0604030504040204" pitchFamily="34" charset="0"/>
              <a:cs typeface="Verdana" panose="020B0604030504040204" pitchFamily="34" charset="0"/>
            </a:endParaRPr>
          </a:p>
          <a:p>
            <a:pPr>
              <a:spcBef>
                <a:spcPts val="300"/>
              </a:spcBef>
              <a:buFontTx/>
              <a:buChar char="-"/>
            </a:pPr>
            <a:endParaRPr lang="de-DE"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2510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503548" y="365125"/>
            <a:ext cx="8532948" cy="657079"/>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Was will die Initiative?</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71500" y="1433514"/>
            <a:ext cx="8909787" cy="4212468"/>
          </a:xfrm>
        </p:spPr>
        <p:txBody>
          <a:bodyPr>
            <a:normAutofit fontScale="92500"/>
          </a:bodyPr>
          <a:lstStyle/>
          <a:p>
            <a:pPr marL="457200" lvl="1" indent="0">
              <a:buNone/>
            </a:pPr>
            <a:r>
              <a:rPr lang="de-CH" sz="2600" b="1" dirty="0">
                <a:latin typeface="Verdana" panose="020B0604030504040204" pitchFamily="34" charset="0"/>
                <a:ea typeface="Verdana" panose="020B0604030504040204" pitchFamily="34" charset="0"/>
                <a:cs typeface="Verdana" panose="020B0604030504040204" pitchFamily="34" charset="0"/>
              </a:rPr>
              <a:t>Bewährte Ordnung wieder herstellen!</a:t>
            </a:r>
          </a:p>
          <a:p>
            <a:pPr marL="457200" lvl="1" indent="0">
              <a:buNone/>
            </a:pPr>
            <a:endParaRPr lang="de-CH" sz="2800" b="1"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r>
              <a:rPr lang="de-CH" sz="4400" b="1" dirty="0">
                <a:latin typeface="Verdana" panose="020B0604030504040204" pitchFamily="34" charset="0"/>
                <a:ea typeface="Verdana" panose="020B0604030504040204" pitchFamily="34" charset="0"/>
                <a:cs typeface="Verdana" panose="020B0604030504040204" pitchFamily="34" charset="0"/>
              </a:rPr>
              <a:t>CH Verfassung steht über internationalen Verträgen!</a:t>
            </a:r>
          </a:p>
          <a:p>
            <a:pPr lvl="1">
              <a:buFont typeface="Wingdings" panose="05000000000000000000" pitchFamily="2" charset="2"/>
              <a:buChar char="§"/>
            </a:pPr>
            <a:endParaRPr lang="de-CH" sz="2800" b="1" dirty="0">
              <a:latin typeface="Verdana" panose="020B0604030504040204" pitchFamily="34" charset="0"/>
              <a:ea typeface="Verdana" panose="020B0604030504040204" pitchFamily="34" charset="0"/>
              <a:cs typeface="Verdana" panose="020B0604030504040204" pitchFamily="34" charset="0"/>
            </a:endParaRPr>
          </a:p>
          <a:p>
            <a:pPr lvl="1">
              <a:buFont typeface="Wingdings" panose="05000000000000000000" pitchFamily="2" charset="2"/>
              <a:buChar char="§"/>
            </a:pPr>
            <a:endParaRPr lang="de-CH" sz="2800" b="1"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de-CH" sz="2800" b="1"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r>
              <a:rPr lang="de-CH" sz="2600" b="1" dirty="0">
                <a:latin typeface="Verdana" panose="020B0604030504040204" pitchFamily="34" charset="0"/>
                <a:ea typeface="Verdana" panose="020B0604030504040204" pitchFamily="34" charset="0"/>
                <a:cs typeface="Verdana" panose="020B0604030504040204" pitchFamily="34" charset="0"/>
              </a:rPr>
              <a:t>Ausnahme: zwingendes Völkerrecht wie Folterverbot oder </a:t>
            </a:r>
            <a:r>
              <a:rPr lang="de-CH" sz="2600" b="1" dirty="0" err="1">
                <a:latin typeface="Verdana" panose="020B0604030504040204" pitchFamily="34" charset="0"/>
                <a:ea typeface="Verdana" panose="020B0604030504040204" pitchFamily="34" charset="0"/>
                <a:cs typeface="Verdana" panose="020B0604030504040204" pitchFamily="34" charset="0"/>
              </a:rPr>
              <a:t>Sklavereiverbot</a:t>
            </a:r>
            <a:r>
              <a:rPr lang="de-CH" sz="2600" b="1" dirty="0">
                <a:latin typeface="Verdana" panose="020B0604030504040204" pitchFamily="34" charset="0"/>
                <a:ea typeface="Verdana" panose="020B0604030504040204" pitchFamily="34" charset="0"/>
                <a:cs typeface="Verdana" panose="020B0604030504040204" pitchFamily="34" charset="0"/>
              </a:rPr>
              <a:t> etc.</a:t>
            </a:r>
          </a:p>
          <a:p>
            <a:endParaRPr lang="de-CH" dirty="0">
              <a:latin typeface="Verdana" panose="020B0604030504040204" pitchFamily="34" charset="0"/>
              <a:ea typeface="Verdana" panose="020B0604030504040204" pitchFamily="34" charset="0"/>
              <a:cs typeface="Verdana" panose="020B0604030504040204" pitchFamily="34" charset="0"/>
            </a:endParaRPr>
          </a:p>
        </p:txBody>
      </p:sp>
      <p:sp>
        <p:nvSpPr>
          <p:cNvPr id="7" name="Inhaltsplatzhalter 2">
            <a:extLst>
              <a:ext uri="{FF2B5EF4-FFF2-40B4-BE49-F238E27FC236}">
                <a16:creationId xmlns:a16="http://schemas.microsoft.com/office/drawing/2014/main" id="{A7B87C4B-1089-44BA-990D-ADF5F1A1F798}"/>
              </a:ext>
            </a:extLst>
          </p:cNvPr>
          <p:cNvSpPr txBox="1">
            <a:spLocks/>
          </p:cNvSpPr>
          <p:nvPr/>
        </p:nvSpPr>
        <p:spPr>
          <a:xfrm>
            <a:off x="730409" y="2101998"/>
            <a:ext cx="7848872" cy="39552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CH"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8083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431540" y="353950"/>
            <a:ext cx="8604956" cy="1325563"/>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Was ist internationales Recht?</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431540" y="1572306"/>
            <a:ext cx="8064896" cy="1964705"/>
          </a:xfrm>
        </p:spPr>
        <p:txBody>
          <a:bodyPr>
            <a:normAutofit/>
          </a:bodyPr>
          <a:lstStyle/>
          <a:p>
            <a:pPr marL="0" indent="0">
              <a:buNone/>
            </a:pPr>
            <a:r>
              <a:rPr lang="de-CH" sz="2800" b="1" dirty="0">
                <a:latin typeface="Verdana" panose="020B0604030504040204" pitchFamily="34" charset="0"/>
                <a:ea typeface="Verdana" panose="020B0604030504040204" pitchFamily="34" charset="0"/>
                <a:cs typeface="Verdana" panose="020B0604030504040204" pitchFamily="34" charset="0"/>
              </a:rPr>
              <a:t>alle internationalen Verträge und Abkommen der CH mit anderen Ländern bzw. Organisationen wie EU, UNO, UNESCO, OECD etc. </a:t>
            </a:r>
          </a:p>
          <a:p>
            <a:pPr lvl="1">
              <a:buFont typeface="Wingdings" panose="05000000000000000000" pitchFamily="2" charset="2"/>
              <a:buChar char="§"/>
            </a:pPr>
            <a:endParaRPr lang="de-CH" sz="2800" b="1"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de-CH"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EF9D8797-CDC3-4BDE-AFF5-CBBA69CC1A57}"/>
              </a:ext>
            </a:extLst>
          </p:cNvPr>
          <p:cNvSpPr txBox="1">
            <a:spLocks/>
          </p:cNvSpPr>
          <p:nvPr/>
        </p:nvSpPr>
        <p:spPr>
          <a:xfrm>
            <a:off x="431540" y="3609020"/>
            <a:ext cx="8460940" cy="1875109"/>
          </a:xfrm>
          <a:prstGeom prst="rect">
            <a:avLst/>
          </a:prstGeom>
          <a:solidFill>
            <a:schemeClr val="accent2">
              <a:lumMod val="20000"/>
              <a:lumOff val="80000"/>
            </a:schemeClr>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CH" sz="2800" b="1" dirty="0">
                <a:latin typeface="Verdana" panose="020B0604030504040204" pitchFamily="34" charset="0"/>
                <a:ea typeface="Verdana" panose="020B0604030504040204" pitchFamily="34" charset="0"/>
                <a:cs typeface="Verdana" panose="020B0604030504040204" pitchFamily="34" charset="0"/>
              </a:rPr>
              <a:t>Achtung: sog. Völkerrecht oder eben </a:t>
            </a:r>
            <a:r>
              <a:rPr lang="de-CH" sz="2800" b="1" dirty="0" err="1">
                <a:latin typeface="Verdana" panose="020B0604030504040204" pitchFamily="34" charset="0"/>
                <a:ea typeface="Verdana" panose="020B0604030504040204" pitchFamily="34" charset="0"/>
                <a:cs typeface="Verdana" panose="020B0604030504040204" pitchFamily="34" charset="0"/>
              </a:rPr>
              <a:t>internat</a:t>
            </a:r>
            <a:r>
              <a:rPr lang="de-CH" sz="2800" b="1" dirty="0">
                <a:latin typeface="Verdana" panose="020B0604030504040204" pitchFamily="34" charset="0"/>
                <a:ea typeface="Verdana" panose="020B0604030504040204" pitchFamily="34" charset="0"/>
                <a:cs typeface="Verdana" panose="020B0604030504040204" pitchFamily="34" charset="0"/>
              </a:rPr>
              <a:t>. Recht </a:t>
            </a:r>
            <a:r>
              <a:rPr lang="de-CH" b="1" dirty="0">
                <a:latin typeface="Verdana" panose="020B0604030504040204" pitchFamily="34" charset="0"/>
                <a:ea typeface="Verdana" panose="020B0604030504040204" pitchFamily="34" charset="0"/>
                <a:cs typeface="Verdana" panose="020B0604030504040204" pitchFamily="34" charset="0"/>
              </a:rPr>
              <a:t>meistens </a:t>
            </a:r>
            <a:r>
              <a:rPr lang="de-CH" sz="2800" b="1" dirty="0">
                <a:latin typeface="Verdana" panose="020B0604030504040204" pitchFamily="34" charset="0"/>
                <a:ea typeface="Verdana" panose="020B0604030504040204" pitchFamily="34" charset="0"/>
                <a:cs typeface="Verdana" panose="020B0604030504040204" pitchFamily="34" charset="0"/>
              </a:rPr>
              <a:t>nicht demokratisch entstandenes Recht; viel mehr Bürokraten-Recht bzw.  </a:t>
            </a:r>
          </a:p>
          <a:p>
            <a:pPr marL="0" indent="0">
              <a:buFont typeface="Arial" panose="020B0604020202020204" pitchFamily="34" charset="0"/>
              <a:buNone/>
            </a:pPr>
            <a:r>
              <a:rPr lang="de-CH" sz="2800" b="1" dirty="0">
                <a:latin typeface="Verdana" panose="020B0604030504040204" pitchFamily="34" charset="0"/>
                <a:ea typeface="Verdana" panose="020B0604030504040204" pitchFamily="34" charset="0"/>
                <a:cs typeface="Verdana" panose="020B0604030504040204" pitchFamily="34" charset="0"/>
              </a:rPr>
              <a:t>= das pure Gegenteil von Volksrechten! </a:t>
            </a:r>
          </a:p>
          <a:p>
            <a:pPr marL="457200" lvl="1" indent="0">
              <a:buFont typeface="Arial" panose="020B0604020202020204" pitchFamily="34" charset="0"/>
              <a:buNone/>
            </a:pPr>
            <a:endParaRPr lang="de-CH"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915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7886700" cy="1325563"/>
          </a:xfrm>
        </p:spPr>
        <p:txBody>
          <a:bodyPr anchor="t">
            <a:normAutofit/>
          </a:bodyPr>
          <a:lstStyle/>
          <a:p>
            <a:pPr algn="l"/>
            <a:r>
              <a:rPr lang="de-DE" sz="2500" b="1" dirty="0">
                <a:latin typeface="Verdana" panose="020B0604030504040204" pitchFamily="34" charset="0"/>
                <a:ea typeface="Verdana" panose="020B0604030504040204" pitchFamily="34" charset="0"/>
                <a:cs typeface="Verdana" panose="020B0604030504040204" pitchFamily="34" charset="0"/>
              </a:rPr>
              <a:t>Volksinitiative</a:t>
            </a:r>
            <a:br>
              <a:rPr lang="de-DE" sz="2500" b="1" dirty="0">
                <a:latin typeface="Verdana" panose="020B0604030504040204" pitchFamily="34" charset="0"/>
                <a:ea typeface="Verdana" panose="020B0604030504040204" pitchFamily="34" charset="0"/>
                <a:cs typeface="Verdana" panose="020B0604030504040204" pitchFamily="34" charset="0"/>
              </a:rPr>
            </a:br>
            <a:r>
              <a:rPr lang="de-DE" sz="2500" b="1" dirty="0">
                <a:latin typeface="Verdana" panose="020B0604030504040204" pitchFamily="34" charset="0"/>
                <a:ea typeface="Verdana" panose="020B0604030504040204" pitchFamily="34" charset="0"/>
                <a:cs typeface="Verdana" panose="020B0604030504040204" pitchFamily="34" charset="0"/>
              </a:rPr>
              <a:t>„Schweizer Recht statt fremde Richter“</a:t>
            </a:r>
            <a:endParaRPr lang="de-CH" sz="25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Inhaltsplatzhalter 2"/>
          <p:cNvSpPr>
            <a:spLocks noGrp="1"/>
          </p:cNvSpPr>
          <p:nvPr>
            <p:ph idx="1"/>
          </p:nvPr>
        </p:nvSpPr>
        <p:spPr>
          <a:xfrm>
            <a:off x="467544" y="1088740"/>
            <a:ext cx="8568952" cy="5436604"/>
          </a:xfrm>
          <a:solidFill>
            <a:srgbClr val="FFFFFF">
              <a:alpha val="80000"/>
            </a:srgbClr>
          </a:solidFill>
        </p:spPr>
        <p:txBody>
          <a:bodyPr>
            <a:noAutofit/>
          </a:bodyPr>
          <a:lstStyle/>
          <a:p>
            <a:pPr marL="0" indent="0">
              <a:lnSpc>
                <a:spcPct val="120000"/>
              </a:lnSpc>
              <a:spcBef>
                <a:spcPts val="0"/>
              </a:spcBef>
              <a:spcAft>
                <a:spcPts val="150"/>
              </a:spcAft>
              <a:buNone/>
            </a:pPr>
            <a:r>
              <a:rPr lang="de-CH" sz="1400" dirty="0">
                <a:effectLst/>
                <a:latin typeface="Verdana" panose="020B0604030504040204" pitchFamily="34" charset="0"/>
                <a:ea typeface="Verdana" panose="020B0604030504040204" pitchFamily="34" charset="0"/>
                <a:cs typeface="Verdana" panose="020B0604030504040204" pitchFamily="34" charset="0"/>
              </a:rPr>
              <a:t>Die Bundesverfassung (BV) wird wie folgt geändert </a:t>
            </a:r>
            <a:r>
              <a:rPr lang="de-CH" sz="1400" b="1"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(kursiv bestehender Text BV)</a:t>
            </a:r>
            <a:endParaRPr lang="de-CH" sz="700" b="1"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r>
              <a:rPr lang="de-CH" sz="1400" b="1" dirty="0">
                <a:effectLst/>
                <a:latin typeface="Verdana" panose="020B0604030504040204" pitchFamily="34" charset="0"/>
                <a:ea typeface="Verdana" panose="020B0604030504040204" pitchFamily="34" charset="0"/>
                <a:cs typeface="Verdana" panose="020B0604030504040204" pitchFamily="34" charset="0"/>
              </a:rPr>
              <a:t>Art. 5 Abs. 1 und 4</a:t>
            </a:r>
            <a:br>
              <a:rPr lang="de-CH" sz="1400" dirty="0">
                <a:effectLst/>
                <a:latin typeface="Verdana" panose="020B0604030504040204" pitchFamily="34" charset="0"/>
                <a:ea typeface="Verdana" panose="020B0604030504040204" pitchFamily="34" charset="0"/>
                <a:cs typeface="Verdana" panose="020B0604030504040204" pitchFamily="34" charset="0"/>
              </a:rPr>
            </a:br>
            <a:r>
              <a:rPr lang="de-CH" sz="1400" baseline="30000" dirty="0">
                <a:effectLst/>
                <a:latin typeface="Verdana" panose="020B0604030504040204" pitchFamily="34" charset="0"/>
                <a:ea typeface="Verdana" panose="020B0604030504040204" pitchFamily="34" charset="0"/>
                <a:cs typeface="Verdana" panose="020B0604030504040204" pitchFamily="34" charset="0"/>
              </a:rPr>
              <a:t>1</a:t>
            </a:r>
            <a:r>
              <a:rPr lang="de-CH" sz="1400" dirty="0">
                <a:effectLst/>
                <a:latin typeface="Verdana" panose="020B0604030504040204" pitchFamily="34" charset="0"/>
                <a:ea typeface="Verdana" panose="020B0604030504040204" pitchFamily="34" charset="0"/>
                <a:cs typeface="Verdana" panose="020B0604030504040204" pitchFamily="34" charset="0"/>
              </a:rPr>
              <a:t> </a:t>
            </a:r>
            <a:r>
              <a:rPr lang="de-CH" sz="1400" i="1"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Grundlage und Schranke staatlichen Handelns ist das Recht. </a:t>
            </a:r>
            <a:r>
              <a:rPr lang="de-CH" sz="1400" dirty="0">
                <a:effectLst/>
                <a:latin typeface="Verdana" panose="020B0604030504040204" pitchFamily="34" charset="0"/>
                <a:ea typeface="Verdana" panose="020B0604030504040204" pitchFamily="34" charset="0"/>
                <a:cs typeface="Verdana" panose="020B0604030504040204" pitchFamily="34" charset="0"/>
              </a:rPr>
              <a:t>Die Bundesverfassung ist die oberste Rechtsquelle der Schweizerischen Eidgenossenschaft.</a:t>
            </a:r>
          </a:p>
          <a:p>
            <a:pPr marL="0" indent="0">
              <a:lnSpc>
                <a:spcPct val="120000"/>
              </a:lnSpc>
              <a:spcBef>
                <a:spcPts val="0"/>
              </a:spcBef>
              <a:spcAft>
                <a:spcPts val="150"/>
              </a:spcAft>
              <a:buNone/>
            </a:pPr>
            <a:r>
              <a:rPr lang="de-CH" sz="1400" baseline="30000" dirty="0">
                <a:effectLst/>
                <a:latin typeface="Verdana" panose="020B0604030504040204" pitchFamily="34" charset="0"/>
                <a:ea typeface="Verdana" panose="020B0604030504040204" pitchFamily="34" charset="0"/>
                <a:cs typeface="Verdana" panose="020B0604030504040204" pitchFamily="34" charset="0"/>
              </a:rPr>
              <a:t>4</a:t>
            </a:r>
            <a:r>
              <a:rPr lang="de-CH" sz="1400" dirty="0">
                <a:effectLst/>
                <a:latin typeface="Verdana" panose="020B0604030504040204" pitchFamily="34" charset="0"/>
                <a:ea typeface="Verdana" panose="020B0604030504040204" pitchFamily="34" charset="0"/>
                <a:cs typeface="Verdana" panose="020B0604030504040204" pitchFamily="34" charset="0"/>
              </a:rPr>
              <a:t> </a:t>
            </a:r>
            <a:r>
              <a:rPr lang="de-CH" sz="1400" i="1"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Bund und Kantone beachten das Völkerrecht. </a:t>
            </a:r>
            <a:r>
              <a:rPr lang="de-CH" sz="1400" dirty="0">
                <a:effectLst/>
                <a:latin typeface="Verdana" panose="020B0604030504040204" pitchFamily="34" charset="0"/>
                <a:ea typeface="Verdana" panose="020B0604030504040204" pitchFamily="34" charset="0"/>
                <a:cs typeface="Verdana" panose="020B0604030504040204" pitchFamily="34" charset="0"/>
              </a:rPr>
              <a:t>Die Bundesverfassung steht über dem Völkerrecht und geht ihm vor, unter Vorbehalt der zwingenden Bestimmungen des Völkerrechts.</a:t>
            </a:r>
          </a:p>
          <a:p>
            <a:pPr marL="0" indent="0">
              <a:lnSpc>
                <a:spcPct val="120000"/>
              </a:lnSpc>
              <a:spcBef>
                <a:spcPts val="0"/>
              </a:spcBef>
              <a:spcAft>
                <a:spcPts val="150"/>
              </a:spcAft>
              <a:buNone/>
            </a:pPr>
            <a:endParaRPr lang="de-CH" sz="700" b="1"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r>
              <a:rPr lang="de-CH" sz="1400" b="1" dirty="0">
                <a:effectLst/>
                <a:latin typeface="Verdana" panose="020B0604030504040204" pitchFamily="34" charset="0"/>
                <a:ea typeface="Verdana" panose="020B0604030504040204" pitchFamily="34" charset="0"/>
                <a:cs typeface="Verdana" panose="020B0604030504040204" pitchFamily="34" charset="0"/>
              </a:rPr>
              <a:t>Art. 56a Völkerrechtliche Verpflichtungen</a:t>
            </a:r>
            <a:br>
              <a:rPr lang="de-CH" sz="1400" dirty="0">
                <a:effectLst/>
                <a:latin typeface="Verdana" panose="020B0604030504040204" pitchFamily="34" charset="0"/>
                <a:ea typeface="Verdana" panose="020B0604030504040204" pitchFamily="34" charset="0"/>
                <a:cs typeface="Verdana" panose="020B0604030504040204" pitchFamily="34" charset="0"/>
              </a:rPr>
            </a:br>
            <a:r>
              <a:rPr lang="de-CH" sz="1400" baseline="30000" dirty="0">
                <a:effectLst/>
                <a:latin typeface="Verdana" panose="020B0604030504040204" pitchFamily="34" charset="0"/>
                <a:ea typeface="Verdana" panose="020B0604030504040204" pitchFamily="34" charset="0"/>
                <a:cs typeface="Verdana" panose="020B0604030504040204" pitchFamily="34" charset="0"/>
              </a:rPr>
              <a:t>1</a:t>
            </a:r>
            <a:r>
              <a:rPr lang="de-CH" sz="1400" dirty="0">
                <a:effectLst/>
                <a:latin typeface="Verdana" panose="020B0604030504040204" pitchFamily="34" charset="0"/>
                <a:ea typeface="Verdana" panose="020B0604030504040204" pitchFamily="34" charset="0"/>
                <a:cs typeface="Verdana" panose="020B0604030504040204" pitchFamily="34" charset="0"/>
              </a:rPr>
              <a:t> Bund und Kantone gehen keine völkerrechtlichen Verpflichtungen ein, die der Bundesverfassung widersprechen.</a:t>
            </a:r>
            <a:br>
              <a:rPr lang="de-CH" sz="1400" dirty="0">
                <a:effectLst/>
                <a:latin typeface="Verdana" panose="020B0604030504040204" pitchFamily="34" charset="0"/>
                <a:ea typeface="Verdana" panose="020B0604030504040204" pitchFamily="34" charset="0"/>
                <a:cs typeface="Verdana" panose="020B0604030504040204" pitchFamily="34" charset="0"/>
              </a:rPr>
            </a:br>
            <a:r>
              <a:rPr lang="de-CH" sz="1400" baseline="30000" dirty="0">
                <a:effectLst/>
                <a:latin typeface="Verdana" panose="020B0604030504040204" pitchFamily="34" charset="0"/>
                <a:ea typeface="Verdana" panose="020B0604030504040204" pitchFamily="34" charset="0"/>
                <a:cs typeface="Verdana" panose="020B0604030504040204" pitchFamily="34" charset="0"/>
              </a:rPr>
              <a:t>2</a:t>
            </a:r>
            <a:r>
              <a:rPr lang="de-CH" sz="1400" dirty="0">
                <a:effectLst/>
                <a:latin typeface="Verdana" panose="020B0604030504040204" pitchFamily="34" charset="0"/>
                <a:ea typeface="Verdana" panose="020B0604030504040204" pitchFamily="34" charset="0"/>
                <a:cs typeface="Verdana" panose="020B0604030504040204" pitchFamily="34" charset="0"/>
              </a:rPr>
              <a:t> Im Fall eines Widerspruchs sorgen sie für eine Anpassung der völkerrechtlichen Verpflichtungen an die Vorgaben der Bundesverfassung, nötigenfalls durch Kündigung der betreffenden völkerrechtlichen Verträge.</a:t>
            </a:r>
            <a:br>
              <a:rPr lang="de-CH" sz="1400" dirty="0">
                <a:effectLst/>
                <a:latin typeface="Verdana" panose="020B0604030504040204" pitchFamily="34" charset="0"/>
                <a:ea typeface="Verdana" panose="020B0604030504040204" pitchFamily="34" charset="0"/>
                <a:cs typeface="Verdana" panose="020B0604030504040204" pitchFamily="34" charset="0"/>
              </a:rPr>
            </a:br>
            <a:r>
              <a:rPr lang="de-CH" sz="1400" baseline="30000" dirty="0">
                <a:effectLst/>
                <a:latin typeface="Verdana" panose="020B0604030504040204" pitchFamily="34" charset="0"/>
                <a:ea typeface="Verdana" panose="020B0604030504040204" pitchFamily="34" charset="0"/>
                <a:cs typeface="Verdana" panose="020B0604030504040204" pitchFamily="34" charset="0"/>
              </a:rPr>
              <a:t>3</a:t>
            </a:r>
            <a:r>
              <a:rPr lang="de-CH" sz="1400" dirty="0">
                <a:effectLst/>
                <a:latin typeface="Verdana" panose="020B0604030504040204" pitchFamily="34" charset="0"/>
                <a:ea typeface="Verdana" panose="020B0604030504040204" pitchFamily="34" charset="0"/>
                <a:cs typeface="Verdana" panose="020B0604030504040204" pitchFamily="34" charset="0"/>
              </a:rPr>
              <a:t> Vorbehalten bleiben die zwingenden Bestimmungen des Völkerrechts.</a:t>
            </a:r>
          </a:p>
          <a:p>
            <a:pPr marL="0" indent="0">
              <a:lnSpc>
                <a:spcPct val="120000"/>
              </a:lnSpc>
              <a:spcBef>
                <a:spcPts val="0"/>
              </a:spcBef>
              <a:spcAft>
                <a:spcPts val="150"/>
              </a:spcAft>
              <a:buNone/>
            </a:pPr>
            <a:endParaRPr lang="de-CH" sz="700" b="1"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r>
              <a:rPr lang="de-CH" sz="1400" b="1" dirty="0">
                <a:effectLst/>
                <a:latin typeface="Verdana" panose="020B0604030504040204" pitchFamily="34" charset="0"/>
                <a:ea typeface="Verdana" panose="020B0604030504040204" pitchFamily="34" charset="0"/>
                <a:cs typeface="Verdana" panose="020B0604030504040204" pitchFamily="34" charset="0"/>
              </a:rPr>
              <a:t>Art. 190 Massgebendes Recht</a:t>
            </a:r>
            <a:br>
              <a:rPr lang="de-CH" sz="1400" dirty="0">
                <a:effectLst/>
                <a:latin typeface="Verdana" panose="020B0604030504040204" pitchFamily="34" charset="0"/>
                <a:ea typeface="Verdana" panose="020B0604030504040204" pitchFamily="34" charset="0"/>
                <a:cs typeface="Verdana" panose="020B0604030504040204" pitchFamily="34" charset="0"/>
              </a:rPr>
            </a:br>
            <a:r>
              <a:rPr lang="de-CH" sz="1400" dirty="0">
                <a:effectLst/>
                <a:latin typeface="Verdana" panose="020B0604030504040204" pitchFamily="34" charset="0"/>
                <a:ea typeface="Verdana" panose="020B0604030504040204" pitchFamily="34" charset="0"/>
                <a:cs typeface="Verdana" panose="020B0604030504040204" pitchFamily="34" charset="0"/>
              </a:rPr>
              <a:t>Bundesgesetze und völkerrechtliche Verträge, deren Genehmigungsbeschluss dem Referendum unterstanden hat, sind für das Bundesgericht und die anderen rechtsanwendenden Behörden massgebend.</a:t>
            </a:r>
          </a:p>
          <a:p>
            <a:pPr marL="0" indent="0">
              <a:lnSpc>
                <a:spcPct val="120000"/>
              </a:lnSpc>
              <a:spcBef>
                <a:spcPts val="0"/>
              </a:spcBef>
              <a:spcAft>
                <a:spcPts val="150"/>
              </a:spcAft>
              <a:buNone/>
            </a:pPr>
            <a:r>
              <a:rPr lang="de-CH" sz="1400" b="1" dirty="0">
                <a:latin typeface="Verdana" panose="020B0604030504040204" pitchFamily="34" charset="0"/>
                <a:ea typeface="Verdana" panose="020B0604030504040204" pitchFamily="34" charset="0"/>
                <a:cs typeface="Verdana" panose="020B0604030504040204" pitchFamily="34" charset="0"/>
              </a:rPr>
              <a:t>Mit Übergangsbestimmungen!</a:t>
            </a:r>
            <a:endParaRPr lang="de-CH" sz="14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endParaRPr lang="de-CH" sz="1400"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endParaRPr lang="de-CH" sz="700" b="1"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a:extLst>
              <a:ext uri="{FF2B5EF4-FFF2-40B4-BE49-F238E27FC236}">
                <a16:creationId xmlns:a16="http://schemas.microsoft.com/office/drawing/2014/main" id="{B2F21A00-D6F7-450C-8D54-06D075F6F561}"/>
              </a:ext>
            </a:extLst>
          </p:cNvPr>
          <p:cNvSpPr>
            <a:spLocks noGrp="1"/>
          </p:cNvSpPr>
          <p:nvPr>
            <p:ph type="sldNum" sz="quarter" idx="12"/>
          </p:nvPr>
        </p:nvSpPr>
        <p:spPr/>
        <p:txBody>
          <a:bodyPr/>
          <a:lstStyle/>
          <a:p>
            <a:fld id="{AB05E577-EA2C-471B-9A61-50FB5C235EDF}" type="slidenum">
              <a:rPr lang="de-CH" smtClean="0"/>
              <a:t>8</a:t>
            </a:fld>
            <a:endParaRPr lang="de-CH"/>
          </a:p>
        </p:txBody>
      </p:sp>
    </p:spTree>
    <p:extLst>
      <p:ext uri="{BB962C8B-B14F-4D97-AF65-F5344CB8AC3E}">
        <p14:creationId xmlns:p14="http://schemas.microsoft.com/office/powerpoint/2010/main" val="43371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395536" y="365125"/>
            <a:ext cx="8604956" cy="848003"/>
          </a:xfrm>
        </p:spPr>
        <p:txBody>
          <a:bodyPr anchor="t">
            <a:normAutofit/>
          </a:bodyPr>
          <a:lstStyle/>
          <a:p>
            <a:r>
              <a:rPr lang="de-CH" sz="3600" b="1" dirty="0">
                <a:latin typeface="Verdana" panose="020B0604030504040204" pitchFamily="34" charset="0"/>
                <a:ea typeface="Verdana" panose="020B0604030504040204" pitchFamily="34" charset="0"/>
                <a:cs typeface="Verdana" panose="020B0604030504040204" pitchFamily="34" charset="0"/>
              </a:rPr>
              <a:t>Staatsstreich am Bundesgericht:</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304764"/>
            <a:ext cx="8460940" cy="4339893"/>
          </a:xfrm>
        </p:spPr>
        <p:txBody>
          <a:bodyPr anchor="ctr">
            <a:noAutofit/>
          </a:bodyPr>
          <a:lstStyle/>
          <a:p>
            <a:pPr marL="0" indent="0">
              <a:buNone/>
            </a:pPr>
            <a:r>
              <a:rPr lang="de-CH" sz="2200" dirty="0">
                <a:latin typeface="Verdana" panose="020B0604030504040204" pitchFamily="34" charset="0"/>
                <a:ea typeface="Verdana" panose="020B0604030504040204" pitchFamily="34" charset="0"/>
                <a:cs typeface="Verdana" panose="020B0604030504040204" pitchFamily="34" charset="0"/>
              </a:rPr>
              <a:t>Eine Kammer des Bundesgerichts entschied </a:t>
            </a:r>
            <a:r>
              <a:rPr lang="de-CH" sz="2200" b="1" dirty="0">
                <a:latin typeface="Verdana" panose="020B0604030504040204" pitchFamily="34" charset="0"/>
                <a:ea typeface="Verdana" panose="020B0604030504040204" pitchFamily="34" charset="0"/>
                <a:cs typeface="Verdana" panose="020B0604030504040204" pitchFamily="34" charset="0"/>
              </a:rPr>
              <a:t>2012</a:t>
            </a:r>
            <a:r>
              <a:rPr lang="de-CH" sz="2200" dirty="0">
                <a:latin typeface="Verdana" panose="020B0604030504040204" pitchFamily="34" charset="0"/>
                <a:ea typeface="Verdana" panose="020B0604030504040204" pitchFamily="34" charset="0"/>
                <a:cs typeface="Verdana" panose="020B0604030504040204" pitchFamily="34" charset="0"/>
              </a:rPr>
              <a:t>, die Europäische Menschenrechtskonvention (EMRK), d.h. internationales Recht sei stärker zu gewichten, d.h. stehe höher als die neuere Verfassungsbestimmung über die Ausschaffung krimineller Ausländer (d.h. die von Volk und Ständen angenommene Ausschaffungsinitiative). </a:t>
            </a:r>
          </a:p>
          <a:p>
            <a:pPr marL="0" indent="0">
              <a:buNone/>
            </a:pPr>
            <a:endParaRPr lang="de-CH" sz="2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de-CH" sz="2200" dirty="0">
                <a:latin typeface="Verdana" panose="020B0604030504040204" pitchFamily="34" charset="0"/>
                <a:ea typeface="Verdana" panose="020B0604030504040204" pitchFamily="34" charset="0"/>
                <a:cs typeface="Verdana" panose="020B0604030504040204" pitchFamily="34" charset="0"/>
              </a:rPr>
              <a:t>Mit diesem Entscheid von 2012 machte das Bundesgericht eine politische Abwägung, welche die direkte Demokratie in ihren Grundfesten erschüttert und darum dringend zu korrigieren ist. Ein Gremium von drei (!) Richtern versagt der demokratisch legitimierten Verfassungsbestimmung die rechtliche Durchsetzung. </a:t>
            </a:r>
            <a:endParaRPr lang="de-CH" sz="22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39247889"/>
      </p:ext>
    </p:extLst>
  </p:cSld>
  <p:clrMapOvr>
    <a:masterClrMapping/>
  </p:clrMapOvr>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1475</Words>
  <Application>Microsoft Office PowerPoint</Application>
  <PresentationFormat>Bildschirmpräsentation (4:3)</PresentationFormat>
  <Paragraphs>178</Paragraphs>
  <Slides>26</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Calibri Light</vt:lpstr>
      <vt:lpstr>Verdana</vt:lpstr>
      <vt:lpstr>Wingdings</vt:lpstr>
      <vt:lpstr>Wingdings 3</vt:lpstr>
      <vt:lpstr>Benutzerdefiniertes Design</vt:lpstr>
      <vt:lpstr>PowerPoint-Präsentation</vt:lpstr>
      <vt:lpstr>Wohlstand in CH dank</vt:lpstr>
      <vt:lpstr>Wer bestimmt künftig in der CH?</vt:lpstr>
      <vt:lpstr>Bürger entscheiden</vt:lpstr>
      <vt:lpstr>Nicht-Umsetzung Volkswille:</vt:lpstr>
      <vt:lpstr>Was will die Initiative?</vt:lpstr>
      <vt:lpstr>Was ist internationales Recht?</vt:lpstr>
      <vt:lpstr>Volksinitiative „Schweizer Recht statt fremde Richter“</vt:lpstr>
      <vt:lpstr>Staatsstreich am Bundesgericht:</vt:lpstr>
      <vt:lpstr>Selbstbestimmung und Freiheit gefährdet</vt:lpstr>
      <vt:lpstr>Bedenkliche Entscheide Europäischer Gerichtshof für Menschenrechte (EGMR)</vt:lpstr>
      <vt:lpstr>Alle Lebensbereiche betroffen!</vt:lpstr>
      <vt:lpstr>Bundesrat und Verwaltung missbrauchen internationales Recht</vt:lpstr>
      <vt:lpstr>Es geht um Grundsatzfrage?</vt:lpstr>
      <vt:lpstr>Wir CH wissen am besten, was für uns gut ist!</vt:lpstr>
      <vt:lpstr>Internationales Recht ist:</vt:lpstr>
      <vt:lpstr>Zentralismus schwächt Gemeinden und Kantone</vt:lpstr>
      <vt:lpstr>Bundesrat im Jahr 2010: </vt:lpstr>
      <vt:lpstr>Berechtigte Kritik an der aktuellen Entwicklung: </vt:lpstr>
      <vt:lpstr>Wussten Sie? EU widersetzt sich einem Beitritt zur Europäischen Menschenrechtskonvention (EMRK) </vt:lpstr>
      <vt:lpstr>Ablenkung der Gegner:</vt:lpstr>
      <vt:lpstr>Ablenkung der Gegner:</vt:lpstr>
      <vt:lpstr>Ein JA zur Selbstbestimmungsinitiative</vt:lpstr>
      <vt:lpstr>JETZT MITMACHEN</vt:lpstr>
      <vt:lpstr>JETZT MITMACHEN</vt:lpstr>
      <vt:lpstr>PowerPoint-Präsentation</vt:lpstr>
    </vt:vector>
  </TitlesOfParts>
  <Company>Axpo Informatik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Rösti Albert</dc:creator>
  <cp:lastModifiedBy>Andreas Ott</cp:lastModifiedBy>
  <cp:revision>340</cp:revision>
  <cp:lastPrinted>2018-09-03T07:44:57Z</cp:lastPrinted>
  <dcterms:created xsi:type="dcterms:W3CDTF">2012-05-23T14:37:10Z</dcterms:created>
  <dcterms:modified xsi:type="dcterms:W3CDTF">2018-10-02T08:01:43Z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