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28"/>
  </p:notesMasterIdLst>
  <p:sldIdLst>
    <p:sldId id="298" r:id="rId2"/>
    <p:sldId id="301" r:id="rId3"/>
    <p:sldId id="314" r:id="rId4"/>
    <p:sldId id="303" r:id="rId5"/>
    <p:sldId id="302" r:id="rId6"/>
    <p:sldId id="304" r:id="rId7"/>
    <p:sldId id="306" r:id="rId8"/>
    <p:sldId id="270" r:id="rId9"/>
    <p:sldId id="308" r:id="rId10"/>
    <p:sldId id="322" r:id="rId11"/>
    <p:sldId id="327" r:id="rId12"/>
    <p:sldId id="312" r:id="rId13"/>
    <p:sldId id="331" r:id="rId14"/>
    <p:sldId id="318" r:id="rId15"/>
    <p:sldId id="319" r:id="rId16"/>
    <p:sldId id="320" r:id="rId17"/>
    <p:sldId id="313" r:id="rId18"/>
    <p:sldId id="326" r:id="rId19"/>
    <p:sldId id="328" r:id="rId20"/>
    <p:sldId id="325" r:id="rId21"/>
    <p:sldId id="324" r:id="rId22"/>
    <p:sldId id="317" r:id="rId23"/>
    <p:sldId id="311" r:id="rId24"/>
    <p:sldId id="329" r:id="rId25"/>
    <p:sldId id="330" r:id="rId26"/>
    <p:sldId id="332" r:id="rId27"/>
  </p:sldIdLst>
  <p:sldSz cx="9144000" cy="6858000" type="screen4x3"/>
  <p:notesSz cx="6740525" cy="98679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D72929"/>
    <a:srgbClr val="EC2914"/>
    <a:srgbClr val="EA3416"/>
    <a:srgbClr val="FF3300"/>
    <a:srgbClr val="E42F1C"/>
    <a:srgbClr val="E1491F"/>
    <a:srgbClr val="00D661"/>
    <a:srgbClr val="DDFFEC"/>
    <a:srgbClr val="D9FF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4" d="100"/>
          <a:sy n="124" d="100"/>
        </p:scale>
        <p:origin x="122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99" d="100"/>
          <a:sy n="99" d="100"/>
        </p:scale>
        <p:origin x="2718" y="84"/>
      </p:cViewPr>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1"/>
            <a:ext cx="2920894" cy="493395"/>
          </a:xfrm>
          <a:prstGeom prst="rect">
            <a:avLst/>
          </a:prstGeom>
        </p:spPr>
        <p:txBody>
          <a:bodyPr vert="horz" lIns="91083" tIns="45542" rIns="91083" bIns="45542" rtlCol="0"/>
          <a:lstStyle>
            <a:lvl1pPr algn="l">
              <a:defRPr sz="1200"/>
            </a:lvl1pPr>
          </a:lstStyle>
          <a:p>
            <a:endParaRPr lang="de-CH" dirty="0"/>
          </a:p>
        </p:txBody>
      </p:sp>
      <p:sp>
        <p:nvSpPr>
          <p:cNvPr id="3" name="Datumsplatzhalter 2"/>
          <p:cNvSpPr>
            <a:spLocks noGrp="1"/>
          </p:cNvSpPr>
          <p:nvPr>
            <p:ph type="dt" idx="1"/>
          </p:nvPr>
        </p:nvSpPr>
        <p:spPr>
          <a:xfrm>
            <a:off x="3818072" y="1"/>
            <a:ext cx="2920894" cy="493395"/>
          </a:xfrm>
          <a:prstGeom prst="rect">
            <a:avLst/>
          </a:prstGeom>
        </p:spPr>
        <p:txBody>
          <a:bodyPr vert="horz" lIns="91083" tIns="45542" rIns="91083" bIns="45542" rtlCol="0"/>
          <a:lstStyle>
            <a:lvl1pPr algn="r">
              <a:defRPr sz="1200"/>
            </a:lvl1pPr>
          </a:lstStyle>
          <a:p>
            <a:fld id="{B66E770B-D1C6-436B-BF25-551863A72D68}" type="datetimeFigureOut">
              <a:rPr lang="de-CH" smtClean="0"/>
              <a:pPr/>
              <a:t>02.10.2018</a:t>
            </a:fld>
            <a:endParaRPr lang="de-CH" dirty="0"/>
          </a:p>
        </p:txBody>
      </p:sp>
      <p:sp>
        <p:nvSpPr>
          <p:cNvPr id="4" name="Folienbildplatzhalter 3"/>
          <p:cNvSpPr>
            <a:spLocks noGrp="1" noRot="1" noChangeAspect="1"/>
          </p:cNvSpPr>
          <p:nvPr>
            <p:ph type="sldImg" idx="2"/>
          </p:nvPr>
        </p:nvSpPr>
        <p:spPr>
          <a:xfrm>
            <a:off x="904875" y="741363"/>
            <a:ext cx="4930775" cy="3698875"/>
          </a:xfrm>
          <a:prstGeom prst="rect">
            <a:avLst/>
          </a:prstGeom>
          <a:noFill/>
          <a:ln w="12700">
            <a:solidFill>
              <a:prstClr val="black"/>
            </a:solidFill>
          </a:ln>
        </p:spPr>
        <p:txBody>
          <a:bodyPr vert="horz" lIns="91083" tIns="45542" rIns="91083" bIns="45542" rtlCol="0" anchor="ctr"/>
          <a:lstStyle/>
          <a:p>
            <a:endParaRPr lang="de-CH" dirty="0"/>
          </a:p>
        </p:txBody>
      </p:sp>
      <p:sp>
        <p:nvSpPr>
          <p:cNvPr id="5" name="Notizenplatzhalter 4"/>
          <p:cNvSpPr>
            <a:spLocks noGrp="1"/>
          </p:cNvSpPr>
          <p:nvPr>
            <p:ph type="body" sz="quarter" idx="3"/>
          </p:nvPr>
        </p:nvSpPr>
        <p:spPr>
          <a:xfrm>
            <a:off x="674053" y="4687253"/>
            <a:ext cx="5392420" cy="4440555"/>
          </a:xfrm>
          <a:prstGeom prst="rect">
            <a:avLst/>
          </a:prstGeom>
        </p:spPr>
        <p:txBody>
          <a:bodyPr vert="horz" lIns="91083" tIns="45542" rIns="91083" bIns="45542"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6" name="Fußzeilenplatzhalter 5"/>
          <p:cNvSpPr>
            <a:spLocks noGrp="1"/>
          </p:cNvSpPr>
          <p:nvPr>
            <p:ph type="ftr" sz="quarter" idx="4"/>
          </p:nvPr>
        </p:nvSpPr>
        <p:spPr>
          <a:xfrm>
            <a:off x="0" y="9372793"/>
            <a:ext cx="2920894" cy="493395"/>
          </a:xfrm>
          <a:prstGeom prst="rect">
            <a:avLst/>
          </a:prstGeom>
        </p:spPr>
        <p:txBody>
          <a:bodyPr vert="horz" lIns="91083" tIns="45542" rIns="91083" bIns="45542" rtlCol="0" anchor="b"/>
          <a:lstStyle>
            <a:lvl1pPr algn="l">
              <a:defRPr sz="1200"/>
            </a:lvl1pPr>
          </a:lstStyle>
          <a:p>
            <a:endParaRPr lang="de-CH" dirty="0"/>
          </a:p>
        </p:txBody>
      </p:sp>
      <p:sp>
        <p:nvSpPr>
          <p:cNvPr id="7" name="Foliennummernplatzhalter 6"/>
          <p:cNvSpPr>
            <a:spLocks noGrp="1"/>
          </p:cNvSpPr>
          <p:nvPr>
            <p:ph type="sldNum" sz="quarter" idx="5"/>
          </p:nvPr>
        </p:nvSpPr>
        <p:spPr>
          <a:xfrm>
            <a:off x="3818072" y="9372793"/>
            <a:ext cx="2920894" cy="493395"/>
          </a:xfrm>
          <a:prstGeom prst="rect">
            <a:avLst/>
          </a:prstGeom>
        </p:spPr>
        <p:txBody>
          <a:bodyPr vert="horz" lIns="91083" tIns="45542" rIns="91083" bIns="45542" rtlCol="0" anchor="b"/>
          <a:lstStyle>
            <a:lvl1pPr algn="r">
              <a:defRPr sz="1200"/>
            </a:lvl1pPr>
          </a:lstStyle>
          <a:p>
            <a:fld id="{9887BD5C-86F6-405D-9C38-335E28A31FB1}" type="slidenum">
              <a:rPr lang="de-CH" smtClean="0"/>
              <a:pPr/>
              <a:t>‹Nr.›</a:t>
            </a:fld>
            <a:endParaRPr lang="de-CH" dirty="0"/>
          </a:p>
        </p:txBody>
      </p:sp>
    </p:spTree>
    <p:extLst>
      <p:ext uri="{BB962C8B-B14F-4D97-AF65-F5344CB8AC3E}">
        <p14:creationId xmlns:p14="http://schemas.microsoft.com/office/powerpoint/2010/main" val="23289479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10"/>
          </p:nvPr>
        </p:nvSpPr>
        <p:spPr/>
        <p:txBody>
          <a:bodyPr/>
          <a:lstStyle/>
          <a:p>
            <a:fld id="{73DA2735-288B-4563-A5C2-FA51A6C50039}" type="slidenum">
              <a:rPr lang="de-CH" smtClean="0"/>
              <a:pPr/>
              <a:t>8</a:t>
            </a:fld>
            <a:endParaRPr lang="de-CH" dirty="0"/>
          </a:p>
        </p:txBody>
      </p:sp>
    </p:spTree>
    <p:extLst>
      <p:ext uri="{BB962C8B-B14F-4D97-AF65-F5344CB8AC3E}">
        <p14:creationId xmlns:p14="http://schemas.microsoft.com/office/powerpoint/2010/main" val="28322773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9887BD5C-86F6-405D-9C38-335E28A31FB1}" type="slidenum">
              <a:rPr lang="de-CH" smtClean="0"/>
              <a:pPr/>
              <a:t>24</a:t>
            </a:fld>
            <a:endParaRPr lang="de-CH"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338DC32-085D-4FB9-B9EC-71DC0CEFAC72}"/>
              </a:ext>
            </a:extLst>
          </p:cNvPr>
          <p:cNvSpPr>
            <a:spLocks noGrp="1"/>
          </p:cNvSpPr>
          <p:nvPr>
            <p:ph type="ctrTitle"/>
          </p:nvPr>
        </p:nvSpPr>
        <p:spPr>
          <a:xfrm>
            <a:off x="1143000" y="1122363"/>
            <a:ext cx="6858000" cy="2387600"/>
          </a:xfrm>
        </p:spPr>
        <p:txBody>
          <a:bodyPr anchor="b"/>
          <a:lstStyle>
            <a:lvl1pPr algn="ctr">
              <a:defRPr sz="6000"/>
            </a:lvl1pPr>
          </a:lstStyle>
          <a:p>
            <a:r>
              <a:rPr lang="de-DE"/>
              <a:t>Mastertitelformat bearbeiten</a:t>
            </a:r>
            <a:endParaRPr lang="de-CH"/>
          </a:p>
        </p:txBody>
      </p:sp>
      <p:sp>
        <p:nvSpPr>
          <p:cNvPr id="3" name="Untertitel 2">
            <a:extLst>
              <a:ext uri="{FF2B5EF4-FFF2-40B4-BE49-F238E27FC236}">
                <a16:creationId xmlns:a16="http://schemas.microsoft.com/office/drawing/2014/main" id="{15AF634A-45EC-4095-B7CA-95978BF08F41}"/>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de-CH"/>
          </a:p>
        </p:txBody>
      </p:sp>
      <p:sp>
        <p:nvSpPr>
          <p:cNvPr id="4" name="Datumsplatzhalter 3">
            <a:extLst>
              <a:ext uri="{FF2B5EF4-FFF2-40B4-BE49-F238E27FC236}">
                <a16:creationId xmlns:a16="http://schemas.microsoft.com/office/drawing/2014/main" id="{E5090EAD-1546-4C06-AF52-76E60119EE30}"/>
              </a:ext>
            </a:extLst>
          </p:cNvPr>
          <p:cNvSpPr>
            <a:spLocks noGrp="1"/>
          </p:cNvSpPr>
          <p:nvPr>
            <p:ph type="dt" sz="half" idx="10"/>
          </p:nvPr>
        </p:nvSpPr>
        <p:spPr/>
        <p:txBody>
          <a:bodyPr/>
          <a:lstStyle/>
          <a:p>
            <a:fld id="{24BEAC42-7F1A-4D9A-8E4E-C92C2688B639}" type="datetimeFigureOut">
              <a:rPr lang="de-CH" smtClean="0"/>
              <a:pPr/>
              <a:t>02.10.2018</a:t>
            </a:fld>
            <a:endParaRPr lang="de-CH" dirty="0"/>
          </a:p>
        </p:txBody>
      </p:sp>
      <p:sp>
        <p:nvSpPr>
          <p:cNvPr id="5" name="Fußzeilenplatzhalter 4">
            <a:extLst>
              <a:ext uri="{FF2B5EF4-FFF2-40B4-BE49-F238E27FC236}">
                <a16:creationId xmlns:a16="http://schemas.microsoft.com/office/drawing/2014/main" id="{96786480-EAFE-4DA3-AEFC-7D3FB8A36647}"/>
              </a:ext>
            </a:extLst>
          </p:cNvPr>
          <p:cNvSpPr>
            <a:spLocks noGrp="1"/>
          </p:cNvSpPr>
          <p:nvPr>
            <p:ph type="ftr" sz="quarter" idx="11"/>
          </p:nvPr>
        </p:nvSpPr>
        <p:spPr/>
        <p:txBody>
          <a:bodyPr/>
          <a:lstStyle/>
          <a:p>
            <a:endParaRPr lang="de-CH" dirty="0"/>
          </a:p>
        </p:txBody>
      </p:sp>
      <p:sp>
        <p:nvSpPr>
          <p:cNvPr id="6" name="Foliennummernplatzhalter 5">
            <a:extLst>
              <a:ext uri="{FF2B5EF4-FFF2-40B4-BE49-F238E27FC236}">
                <a16:creationId xmlns:a16="http://schemas.microsoft.com/office/drawing/2014/main" id="{DD1E238F-7963-4EE9-B988-F2A3D3933FC7}"/>
              </a:ext>
            </a:extLst>
          </p:cNvPr>
          <p:cNvSpPr>
            <a:spLocks noGrp="1"/>
          </p:cNvSpPr>
          <p:nvPr>
            <p:ph type="sldNum" sz="quarter" idx="12"/>
          </p:nvPr>
        </p:nvSpPr>
        <p:spPr/>
        <p:txBody>
          <a:bodyPr/>
          <a:lstStyle/>
          <a:p>
            <a:fld id="{AB05E577-EA2C-471B-9A61-50FB5C235EDF}" type="slidenum">
              <a:rPr lang="de-CH" smtClean="0"/>
              <a:pPr/>
              <a:t>‹Nr.›</a:t>
            </a:fld>
            <a:endParaRPr lang="de-CH" dirty="0"/>
          </a:p>
        </p:txBody>
      </p:sp>
    </p:spTree>
    <p:extLst>
      <p:ext uri="{BB962C8B-B14F-4D97-AF65-F5344CB8AC3E}">
        <p14:creationId xmlns:p14="http://schemas.microsoft.com/office/powerpoint/2010/main" val="1080592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pic>
        <p:nvPicPr>
          <p:cNvPr id="7" name="Grafik 6">
            <a:extLst>
              <a:ext uri="{FF2B5EF4-FFF2-40B4-BE49-F238E27FC236}">
                <a16:creationId xmlns:a16="http://schemas.microsoft.com/office/drawing/2014/main" id="{7EBE56AE-2A3C-41C8-8C54-B4307284342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751178"/>
            <a:ext cx="9144000" cy="1130440"/>
          </a:xfrm>
          <a:prstGeom prst="rect">
            <a:avLst/>
          </a:prstGeom>
        </p:spPr>
      </p:pic>
      <p:sp>
        <p:nvSpPr>
          <p:cNvPr id="2" name="Titel 1">
            <a:extLst>
              <a:ext uri="{FF2B5EF4-FFF2-40B4-BE49-F238E27FC236}">
                <a16:creationId xmlns:a16="http://schemas.microsoft.com/office/drawing/2014/main" id="{5835769D-531F-4D2B-BCD5-6F0E951E6B31}"/>
              </a:ext>
            </a:extLst>
          </p:cNvPr>
          <p:cNvSpPr>
            <a:spLocks noGrp="1"/>
          </p:cNvSpPr>
          <p:nvPr>
            <p:ph type="title"/>
          </p:nvPr>
        </p:nvSpPr>
        <p:spPr/>
        <p:txBody>
          <a:bodyPr/>
          <a:lstStyle/>
          <a:p>
            <a:r>
              <a:rPr lang="de-DE"/>
              <a:t>Mastertitelformat bearbeiten</a:t>
            </a:r>
            <a:endParaRPr lang="de-CH"/>
          </a:p>
        </p:txBody>
      </p:sp>
      <p:sp>
        <p:nvSpPr>
          <p:cNvPr id="3" name="Vertikaler Textplatzhalter 2">
            <a:extLst>
              <a:ext uri="{FF2B5EF4-FFF2-40B4-BE49-F238E27FC236}">
                <a16:creationId xmlns:a16="http://schemas.microsoft.com/office/drawing/2014/main" id="{DD301569-3365-4F23-B6CF-80C1F727322A}"/>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0168240B-8EC6-4EF1-B457-5FC3721F415C}"/>
              </a:ext>
            </a:extLst>
          </p:cNvPr>
          <p:cNvSpPr>
            <a:spLocks noGrp="1"/>
          </p:cNvSpPr>
          <p:nvPr>
            <p:ph type="dt" sz="half" idx="10"/>
          </p:nvPr>
        </p:nvSpPr>
        <p:spPr/>
        <p:txBody>
          <a:bodyPr/>
          <a:lstStyle/>
          <a:p>
            <a:fld id="{24BEAC42-7F1A-4D9A-8E4E-C92C2688B639}" type="datetimeFigureOut">
              <a:rPr lang="de-CH" smtClean="0"/>
              <a:pPr/>
              <a:t>02.10.2018</a:t>
            </a:fld>
            <a:endParaRPr lang="de-CH" dirty="0"/>
          </a:p>
        </p:txBody>
      </p:sp>
      <p:sp>
        <p:nvSpPr>
          <p:cNvPr id="5" name="Fußzeilenplatzhalter 4">
            <a:extLst>
              <a:ext uri="{FF2B5EF4-FFF2-40B4-BE49-F238E27FC236}">
                <a16:creationId xmlns:a16="http://schemas.microsoft.com/office/drawing/2014/main" id="{CB35F1C7-DF14-49F2-A378-6D53E3C1ED15}"/>
              </a:ext>
            </a:extLst>
          </p:cNvPr>
          <p:cNvSpPr>
            <a:spLocks noGrp="1"/>
          </p:cNvSpPr>
          <p:nvPr>
            <p:ph type="ftr" sz="quarter" idx="11"/>
          </p:nvPr>
        </p:nvSpPr>
        <p:spPr/>
        <p:txBody>
          <a:bodyPr/>
          <a:lstStyle/>
          <a:p>
            <a:endParaRPr lang="de-CH" dirty="0"/>
          </a:p>
        </p:txBody>
      </p:sp>
      <p:sp>
        <p:nvSpPr>
          <p:cNvPr id="6" name="Foliennummernplatzhalter 5">
            <a:extLst>
              <a:ext uri="{FF2B5EF4-FFF2-40B4-BE49-F238E27FC236}">
                <a16:creationId xmlns:a16="http://schemas.microsoft.com/office/drawing/2014/main" id="{29E94F77-926A-489E-B36E-51C7280DFA30}"/>
              </a:ext>
            </a:extLst>
          </p:cNvPr>
          <p:cNvSpPr>
            <a:spLocks noGrp="1"/>
          </p:cNvSpPr>
          <p:nvPr>
            <p:ph type="sldNum" sz="quarter" idx="12"/>
          </p:nvPr>
        </p:nvSpPr>
        <p:spPr/>
        <p:txBody>
          <a:bodyPr/>
          <a:lstStyle/>
          <a:p>
            <a:fld id="{AB05E577-EA2C-471B-9A61-50FB5C235EDF}" type="slidenum">
              <a:rPr lang="de-CH" smtClean="0"/>
              <a:pPr/>
              <a:t>‹Nr.›</a:t>
            </a:fld>
            <a:endParaRPr lang="de-CH" dirty="0"/>
          </a:p>
        </p:txBody>
      </p:sp>
    </p:spTree>
    <p:extLst>
      <p:ext uri="{BB962C8B-B14F-4D97-AF65-F5344CB8AC3E}">
        <p14:creationId xmlns:p14="http://schemas.microsoft.com/office/powerpoint/2010/main" val="24567674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pic>
        <p:nvPicPr>
          <p:cNvPr id="7" name="Grafik 6">
            <a:extLst>
              <a:ext uri="{FF2B5EF4-FFF2-40B4-BE49-F238E27FC236}">
                <a16:creationId xmlns:a16="http://schemas.microsoft.com/office/drawing/2014/main" id="{1D229E29-5D14-43B8-8CC1-269D261E87C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751178"/>
            <a:ext cx="9144000" cy="1130440"/>
          </a:xfrm>
          <a:prstGeom prst="rect">
            <a:avLst/>
          </a:prstGeom>
        </p:spPr>
      </p:pic>
      <p:sp>
        <p:nvSpPr>
          <p:cNvPr id="2" name="Vertikaler Titel 1">
            <a:extLst>
              <a:ext uri="{FF2B5EF4-FFF2-40B4-BE49-F238E27FC236}">
                <a16:creationId xmlns:a16="http://schemas.microsoft.com/office/drawing/2014/main" id="{D6F9FD85-0151-459B-B912-1B0C6DAC3605}"/>
              </a:ext>
            </a:extLst>
          </p:cNvPr>
          <p:cNvSpPr>
            <a:spLocks noGrp="1"/>
          </p:cNvSpPr>
          <p:nvPr>
            <p:ph type="title" orient="vert"/>
          </p:nvPr>
        </p:nvSpPr>
        <p:spPr>
          <a:xfrm>
            <a:off x="6543675" y="365125"/>
            <a:ext cx="1971675" cy="5811838"/>
          </a:xfrm>
        </p:spPr>
        <p:txBody>
          <a:bodyPr vert="eaVert"/>
          <a:lstStyle/>
          <a:p>
            <a:r>
              <a:rPr lang="de-DE"/>
              <a:t>Mastertitelformat bearbeiten</a:t>
            </a:r>
            <a:endParaRPr lang="de-CH"/>
          </a:p>
        </p:txBody>
      </p:sp>
      <p:sp>
        <p:nvSpPr>
          <p:cNvPr id="3" name="Vertikaler Textplatzhalter 2">
            <a:extLst>
              <a:ext uri="{FF2B5EF4-FFF2-40B4-BE49-F238E27FC236}">
                <a16:creationId xmlns:a16="http://schemas.microsoft.com/office/drawing/2014/main" id="{E18DA3FA-42E6-4A2D-8414-C720A1A825C0}"/>
              </a:ext>
            </a:extLst>
          </p:cNvPr>
          <p:cNvSpPr>
            <a:spLocks noGrp="1"/>
          </p:cNvSpPr>
          <p:nvPr>
            <p:ph type="body" orient="vert" idx="1"/>
          </p:nvPr>
        </p:nvSpPr>
        <p:spPr>
          <a:xfrm>
            <a:off x="628650" y="365125"/>
            <a:ext cx="5762625"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AD6A7E27-FCF3-4725-9386-2C154D8BE890}"/>
              </a:ext>
            </a:extLst>
          </p:cNvPr>
          <p:cNvSpPr>
            <a:spLocks noGrp="1"/>
          </p:cNvSpPr>
          <p:nvPr>
            <p:ph type="dt" sz="half" idx="10"/>
          </p:nvPr>
        </p:nvSpPr>
        <p:spPr/>
        <p:txBody>
          <a:bodyPr/>
          <a:lstStyle/>
          <a:p>
            <a:fld id="{24BEAC42-7F1A-4D9A-8E4E-C92C2688B639}" type="datetimeFigureOut">
              <a:rPr lang="de-CH" smtClean="0"/>
              <a:pPr/>
              <a:t>02.10.2018</a:t>
            </a:fld>
            <a:endParaRPr lang="de-CH" dirty="0"/>
          </a:p>
        </p:txBody>
      </p:sp>
      <p:sp>
        <p:nvSpPr>
          <p:cNvPr id="5" name="Fußzeilenplatzhalter 4">
            <a:extLst>
              <a:ext uri="{FF2B5EF4-FFF2-40B4-BE49-F238E27FC236}">
                <a16:creationId xmlns:a16="http://schemas.microsoft.com/office/drawing/2014/main" id="{44185F82-C353-4ECF-9C74-3BED51490B83}"/>
              </a:ext>
            </a:extLst>
          </p:cNvPr>
          <p:cNvSpPr>
            <a:spLocks noGrp="1"/>
          </p:cNvSpPr>
          <p:nvPr>
            <p:ph type="ftr" sz="quarter" idx="11"/>
          </p:nvPr>
        </p:nvSpPr>
        <p:spPr/>
        <p:txBody>
          <a:bodyPr/>
          <a:lstStyle/>
          <a:p>
            <a:endParaRPr lang="de-CH" dirty="0"/>
          </a:p>
        </p:txBody>
      </p:sp>
      <p:sp>
        <p:nvSpPr>
          <p:cNvPr id="6" name="Foliennummernplatzhalter 5">
            <a:extLst>
              <a:ext uri="{FF2B5EF4-FFF2-40B4-BE49-F238E27FC236}">
                <a16:creationId xmlns:a16="http://schemas.microsoft.com/office/drawing/2014/main" id="{121C8801-BFE3-4578-830F-8F1D9280B127}"/>
              </a:ext>
            </a:extLst>
          </p:cNvPr>
          <p:cNvSpPr>
            <a:spLocks noGrp="1"/>
          </p:cNvSpPr>
          <p:nvPr>
            <p:ph type="sldNum" sz="quarter" idx="12"/>
          </p:nvPr>
        </p:nvSpPr>
        <p:spPr/>
        <p:txBody>
          <a:bodyPr/>
          <a:lstStyle/>
          <a:p>
            <a:fld id="{AB05E577-EA2C-471B-9A61-50FB5C235EDF}" type="slidenum">
              <a:rPr lang="de-CH" smtClean="0"/>
              <a:pPr/>
              <a:t>‹Nr.›</a:t>
            </a:fld>
            <a:endParaRPr lang="de-CH" dirty="0"/>
          </a:p>
        </p:txBody>
      </p:sp>
    </p:spTree>
    <p:extLst>
      <p:ext uri="{BB962C8B-B14F-4D97-AF65-F5344CB8AC3E}">
        <p14:creationId xmlns:p14="http://schemas.microsoft.com/office/powerpoint/2010/main" val="41857424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pic>
        <p:nvPicPr>
          <p:cNvPr id="7" name="Grafik 6">
            <a:extLst>
              <a:ext uri="{FF2B5EF4-FFF2-40B4-BE49-F238E27FC236}">
                <a16:creationId xmlns:a16="http://schemas.microsoft.com/office/drawing/2014/main" id="{749E0B83-FDFC-4B48-89D5-F8C7C1FEB70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751178"/>
            <a:ext cx="9144000" cy="1130440"/>
          </a:xfrm>
          <a:prstGeom prst="rect">
            <a:avLst/>
          </a:prstGeom>
        </p:spPr>
      </p:pic>
      <p:sp>
        <p:nvSpPr>
          <p:cNvPr id="2" name="Titel 1">
            <a:extLst>
              <a:ext uri="{FF2B5EF4-FFF2-40B4-BE49-F238E27FC236}">
                <a16:creationId xmlns:a16="http://schemas.microsoft.com/office/drawing/2014/main" id="{A3D1DC24-2924-4A91-9B90-B2BA887CE046}"/>
              </a:ext>
            </a:extLst>
          </p:cNvPr>
          <p:cNvSpPr>
            <a:spLocks noGrp="1"/>
          </p:cNvSpPr>
          <p:nvPr>
            <p:ph type="title"/>
          </p:nvPr>
        </p:nvSpPr>
        <p:spPr/>
        <p:txBody>
          <a:bodyPr/>
          <a:lstStyle/>
          <a:p>
            <a:r>
              <a:rPr lang="de-DE"/>
              <a:t>Mastertitelformat bearbeiten</a:t>
            </a:r>
            <a:endParaRPr lang="de-CH"/>
          </a:p>
        </p:txBody>
      </p:sp>
      <p:sp>
        <p:nvSpPr>
          <p:cNvPr id="3" name="Inhaltsplatzhalter 2">
            <a:extLst>
              <a:ext uri="{FF2B5EF4-FFF2-40B4-BE49-F238E27FC236}">
                <a16:creationId xmlns:a16="http://schemas.microsoft.com/office/drawing/2014/main" id="{789D8AEE-0FD2-4DE3-A5CB-62A67EA44FD6}"/>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18064ADE-A0BE-4FAB-9EEA-9791AE05A6E1}"/>
              </a:ext>
            </a:extLst>
          </p:cNvPr>
          <p:cNvSpPr>
            <a:spLocks noGrp="1"/>
          </p:cNvSpPr>
          <p:nvPr>
            <p:ph type="dt" sz="half" idx="10"/>
          </p:nvPr>
        </p:nvSpPr>
        <p:spPr/>
        <p:txBody>
          <a:bodyPr/>
          <a:lstStyle/>
          <a:p>
            <a:fld id="{24BEAC42-7F1A-4D9A-8E4E-C92C2688B639}" type="datetimeFigureOut">
              <a:rPr lang="de-CH" smtClean="0"/>
              <a:pPr/>
              <a:t>02.10.2018</a:t>
            </a:fld>
            <a:endParaRPr lang="de-CH" dirty="0"/>
          </a:p>
        </p:txBody>
      </p:sp>
      <p:sp>
        <p:nvSpPr>
          <p:cNvPr id="5" name="Fußzeilenplatzhalter 4">
            <a:extLst>
              <a:ext uri="{FF2B5EF4-FFF2-40B4-BE49-F238E27FC236}">
                <a16:creationId xmlns:a16="http://schemas.microsoft.com/office/drawing/2014/main" id="{F22846F9-2144-42EF-B739-FD9DC2837297}"/>
              </a:ext>
            </a:extLst>
          </p:cNvPr>
          <p:cNvSpPr>
            <a:spLocks noGrp="1"/>
          </p:cNvSpPr>
          <p:nvPr>
            <p:ph type="ftr" sz="quarter" idx="11"/>
          </p:nvPr>
        </p:nvSpPr>
        <p:spPr/>
        <p:txBody>
          <a:bodyPr/>
          <a:lstStyle/>
          <a:p>
            <a:endParaRPr lang="de-CH" dirty="0"/>
          </a:p>
        </p:txBody>
      </p:sp>
      <p:sp>
        <p:nvSpPr>
          <p:cNvPr id="6" name="Foliennummernplatzhalter 5">
            <a:extLst>
              <a:ext uri="{FF2B5EF4-FFF2-40B4-BE49-F238E27FC236}">
                <a16:creationId xmlns:a16="http://schemas.microsoft.com/office/drawing/2014/main" id="{F18ACF50-AB42-4261-ACAB-661D0923097A}"/>
              </a:ext>
            </a:extLst>
          </p:cNvPr>
          <p:cNvSpPr>
            <a:spLocks noGrp="1"/>
          </p:cNvSpPr>
          <p:nvPr>
            <p:ph type="sldNum" sz="quarter" idx="12"/>
          </p:nvPr>
        </p:nvSpPr>
        <p:spPr/>
        <p:txBody>
          <a:bodyPr/>
          <a:lstStyle/>
          <a:p>
            <a:fld id="{AB05E577-EA2C-471B-9A61-50FB5C235EDF}" type="slidenum">
              <a:rPr lang="de-CH" smtClean="0"/>
              <a:pPr/>
              <a:t>‹Nr.›</a:t>
            </a:fld>
            <a:endParaRPr lang="de-CH" dirty="0"/>
          </a:p>
        </p:txBody>
      </p:sp>
    </p:spTree>
    <p:extLst>
      <p:ext uri="{BB962C8B-B14F-4D97-AF65-F5344CB8AC3E}">
        <p14:creationId xmlns:p14="http://schemas.microsoft.com/office/powerpoint/2010/main" val="1518497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pic>
        <p:nvPicPr>
          <p:cNvPr id="7" name="Grafik 6">
            <a:extLst>
              <a:ext uri="{FF2B5EF4-FFF2-40B4-BE49-F238E27FC236}">
                <a16:creationId xmlns:a16="http://schemas.microsoft.com/office/drawing/2014/main" id="{3B7550F3-6CC6-4E42-B5AF-2D6A4BB2763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751178"/>
            <a:ext cx="9144000" cy="1130440"/>
          </a:xfrm>
          <a:prstGeom prst="rect">
            <a:avLst/>
          </a:prstGeom>
        </p:spPr>
      </p:pic>
      <p:sp>
        <p:nvSpPr>
          <p:cNvPr id="2" name="Titel 1">
            <a:extLst>
              <a:ext uri="{FF2B5EF4-FFF2-40B4-BE49-F238E27FC236}">
                <a16:creationId xmlns:a16="http://schemas.microsoft.com/office/drawing/2014/main" id="{ABA643F8-1298-432A-A42B-7502656671CB}"/>
              </a:ext>
            </a:extLst>
          </p:cNvPr>
          <p:cNvSpPr>
            <a:spLocks noGrp="1"/>
          </p:cNvSpPr>
          <p:nvPr>
            <p:ph type="title"/>
          </p:nvPr>
        </p:nvSpPr>
        <p:spPr>
          <a:xfrm>
            <a:off x="623888" y="1709738"/>
            <a:ext cx="7886700" cy="2852737"/>
          </a:xfrm>
        </p:spPr>
        <p:txBody>
          <a:bodyPr anchor="b"/>
          <a:lstStyle>
            <a:lvl1pPr>
              <a:defRPr sz="6000"/>
            </a:lvl1pPr>
          </a:lstStyle>
          <a:p>
            <a:r>
              <a:rPr lang="de-DE"/>
              <a:t>Mastertitelformat bearbeiten</a:t>
            </a:r>
            <a:endParaRPr lang="de-CH"/>
          </a:p>
        </p:txBody>
      </p:sp>
      <p:sp>
        <p:nvSpPr>
          <p:cNvPr id="3" name="Textplatzhalter 2">
            <a:extLst>
              <a:ext uri="{FF2B5EF4-FFF2-40B4-BE49-F238E27FC236}">
                <a16:creationId xmlns:a16="http://schemas.microsoft.com/office/drawing/2014/main" id="{D2D11787-FE61-473C-B69A-5C9D9F1970E2}"/>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1DF7C45F-9F71-405A-92C2-F0B1CC2A4A19}"/>
              </a:ext>
            </a:extLst>
          </p:cNvPr>
          <p:cNvSpPr>
            <a:spLocks noGrp="1"/>
          </p:cNvSpPr>
          <p:nvPr>
            <p:ph type="dt" sz="half" idx="10"/>
          </p:nvPr>
        </p:nvSpPr>
        <p:spPr/>
        <p:txBody>
          <a:bodyPr/>
          <a:lstStyle/>
          <a:p>
            <a:fld id="{24BEAC42-7F1A-4D9A-8E4E-C92C2688B639}" type="datetimeFigureOut">
              <a:rPr lang="de-CH" smtClean="0"/>
              <a:pPr/>
              <a:t>02.10.2018</a:t>
            </a:fld>
            <a:endParaRPr lang="de-CH" dirty="0"/>
          </a:p>
        </p:txBody>
      </p:sp>
      <p:sp>
        <p:nvSpPr>
          <p:cNvPr id="5" name="Fußzeilenplatzhalter 4">
            <a:extLst>
              <a:ext uri="{FF2B5EF4-FFF2-40B4-BE49-F238E27FC236}">
                <a16:creationId xmlns:a16="http://schemas.microsoft.com/office/drawing/2014/main" id="{933FFB93-12DE-4C82-AEA3-2C462A099382}"/>
              </a:ext>
            </a:extLst>
          </p:cNvPr>
          <p:cNvSpPr>
            <a:spLocks noGrp="1"/>
          </p:cNvSpPr>
          <p:nvPr>
            <p:ph type="ftr" sz="quarter" idx="11"/>
          </p:nvPr>
        </p:nvSpPr>
        <p:spPr/>
        <p:txBody>
          <a:bodyPr/>
          <a:lstStyle/>
          <a:p>
            <a:endParaRPr lang="de-CH" dirty="0"/>
          </a:p>
        </p:txBody>
      </p:sp>
      <p:sp>
        <p:nvSpPr>
          <p:cNvPr id="6" name="Foliennummernplatzhalter 5">
            <a:extLst>
              <a:ext uri="{FF2B5EF4-FFF2-40B4-BE49-F238E27FC236}">
                <a16:creationId xmlns:a16="http://schemas.microsoft.com/office/drawing/2014/main" id="{10037D01-3D16-434B-A68B-580FAB5ACE02}"/>
              </a:ext>
            </a:extLst>
          </p:cNvPr>
          <p:cNvSpPr>
            <a:spLocks noGrp="1"/>
          </p:cNvSpPr>
          <p:nvPr>
            <p:ph type="sldNum" sz="quarter" idx="12"/>
          </p:nvPr>
        </p:nvSpPr>
        <p:spPr/>
        <p:txBody>
          <a:bodyPr/>
          <a:lstStyle/>
          <a:p>
            <a:fld id="{AB05E577-EA2C-471B-9A61-50FB5C235EDF}" type="slidenum">
              <a:rPr lang="de-CH" smtClean="0"/>
              <a:pPr/>
              <a:t>‹Nr.›</a:t>
            </a:fld>
            <a:endParaRPr lang="de-CH" dirty="0"/>
          </a:p>
        </p:txBody>
      </p:sp>
    </p:spTree>
    <p:extLst>
      <p:ext uri="{BB962C8B-B14F-4D97-AF65-F5344CB8AC3E}">
        <p14:creationId xmlns:p14="http://schemas.microsoft.com/office/powerpoint/2010/main" val="1394986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pic>
        <p:nvPicPr>
          <p:cNvPr id="8" name="Grafik 7">
            <a:extLst>
              <a:ext uri="{FF2B5EF4-FFF2-40B4-BE49-F238E27FC236}">
                <a16:creationId xmlns:a16="http://schemas.microsoft.com/office/drawing/2014/main" id="{A872C0F9-4D4A-4ED1-8647-A50242A6B42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751178"/>
            <a:ext cx="9144000" cy="1130440"/>
          </a:xfrm>
          <a:prstGeom prst="rect">
            <a:avLst/>
          </a:prstGeom>
        </p:spPr>
      </p:pic>
      <p:sp>
        <p:nvSpPr>
          <p:cNvPr id="2" name="Titel 1">
            <a:extLst>
              <a:ext uri="{FF2B5EF4-FFF2-40B4-BE49-F238E27FC236}">
                <a16:creationId xmlns:a16="http://schemas.microsoft.com/office/drawing/2014/main" id="{2C8A8DCE-4F6C-4381-88CA-FD725536448A}"/>
              </a:ext>
            </a:extLst>
          </p:cNvPr>
          <p:cNvSpPr>
            <a:spLocks noGrp="1"/>
          </p:cNvSpPr>
          <p:nvPr>
            <p:ph type="title"/>
          </p:nvPr>
        </p:nvSpPr>
        <p:spPr/>
        <p:txBody>
          <a:bodyPr/>
          <a:lstStyle/>
          <a:p>
            <a:r>
              <a:rPr lang="de-DE"/>
              <a:t>Mastertitelformat bearbeiten</a:t>
            </a:r>
            <a:endParaRPr lang="de-CH"/>
          </a:p>
        </p:txBody>
      </p:sp>
      <p:sp>
        <p:nvSpPr>
          <p:cNvPr id="3" name="Inhaltsplatzhalter 2">
            <a:extLst>
              <a:ext uri="{FF2B5EF4-FFF2-40B4-BE49-F238E27FC236}">
                <a16:creationId xmlns:a16="http://schemas.microsoft.com/office/drawing/2014/main" id="{DA6455AA-50FB-4043-BD53-67FDC836B075}"/>
              </a:ext>
            </a:extLst>
          </p:cNvPr>
          <p:cNvSpPr>
            <a:spLocks noGrp="1"/>
          </p:cNvSpPr>
          <p:nvPr>
            <p:ph sz="half" idx="1"/>
          </p:nvPr>
        </p:nvSpPr>
        <p:spPr>
          <a:xfrm>
            <a:off x="628650" y="1825625"/>
            <a:ext cx="386715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a:extLst>
              <a:ext uri="{FF2B5EF4-FFF2-40B4-BE49-F238E27FC236}">
                <a16:creationId xmlns:a16="http://schemas.microsoft.com/office/drawing/2014/main" id="{EFBF7602-580D-40F4-92F9-51BD34174641}"/>
              </a:ext>
            </a:extLst>
          </p:cNvPr>
          <p:cNvSpPr>
            <a:spLocks noGrp="1"/>
          </p:cNvSpPr>
          <p:nvPr>
            <p:ph sz="half" idx="2"/>
          </p:nvPr>
        </p:nvSpPr>
        <p:spPr>
          <a:xfrm>
            <a:off x="4648200" y="1825625"/>
            <a:ext cx="386715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a:extLst>
              <a:ext uri="{FF2B5EF4-FFF2-40B4-BE49-F238E27FC236}">
                <a16:creationId xmlns:a16="http://schemas.microsoft.com/office/drawing/2014/main" id="{D0610906-834B-43BF-9C7A-E97509C86373}"/>
              </a:ext>
            </a:extLst>
          </p:cNvPr>
          <p:cNvSpPr>
            <a:spLocks noGrp="1"/>
          </p:cNvSpPr>
          <p:nvPr>
            <p:ph type="dt" sz="half" idx="10"/>
          </p:nvPr>
        </p:nvSpPr>
        <p:spPr/>
        <p:txBody>
          <a:bodyPr/>
          <a:lstStyle/>
          <a:p>
            <a:fld id="{24BEAC42-7F1A-4D9A-8E4E-C92C2688B639}" type="datetimeFigureOut">
              <a:rPr lang="de-CH" smtClean="0"/>
              <a:pPr/>
              <a:t>02.10.2018</a:t>
            </a:fld>
            <a:endParaRPr lang="de-CH" dirty="0"/>
          </a:p>
        </p:txBody>
      </p:sp>
      <p:sp>
        <p:nvSpPr>
          <p:cNvPr id="6" name="Fußzeilenplatzhalter 5">
            <a:extLst>
              <a:ext uri="{FF2B5EF4-FFF2-40B4-BE49-F238E27FC236}">
                <a16:creationId xmlns:a16="http://schemas.microsoft.com/office/drawing/2014/main" id="{2FA7A57E-DAE1-482B-A15B-5BEC7682CE88}"/>
              </a:ext>
            </a:extLst>
          </p:cNvPr>
          <p:cNvSpPr>
            <a:spLocks noGrp="1"/>
          </p:cNvSpPr>
          <p:nvPr>
            <p:ph type="ftr" sz="quarter" idx="11"/>
          </p:nvPr>
        </p:nvSpPr>
        <p:spPr/>
        <p:txBody>
          <a:bodyPr/>
          <a:lstStyle/>
          <a:p>
            <a:endParaRPr lang="de-CH" dirty="0"/>
          </a:p>
        </p:txBody>
      </p:sp>
      <p:sp>
        <p:nvSpPr>
          <p:cNvPr id="7" name="Foliennummernplatzhalter 6">
            <a:extLst>
              <a:ext uri="{FF2B5EF4-FFF2-40B4-BE49-F238E27FC236}">
                <a16:creationId xmlns:a16="http://schemas.microsoft.com/office/drawing/2014/main" id="{8EE4B49B-169F-4A62-9196-A9267D4D0D90}"/>
              </a:ext>
            </a:extLst>
          </p:cNvPr>
          <p:cNvSpPr>
            <a:spLocks noGrp="1"/>
          </p:cNvSpPr>
          <p:nvPr>
            <p:ph type="sldNum" sz="quarter" idx="12"/>
          </p:nvPr>
        </p:nvSpPr>
        <p:spPr/>
        <p:txBody>
          <a:bodyPr/>
          <a:lstStyle/>
          <a:p>
            <a:fld id="{AB05E577-EA2C-471B-9A61-50FB5C235EDF}" type="slidenum">
              <a:rPr lang="de-CH" smtClean="0"/>
              <a:pPr/>
              <a:t>‹Nr.›</a:t>
            </a:fld>
            <a:endParaRPr lang="de-CH" dirty="0"/>
          </a:p>
        </p:txBody>
      </p:sp>
    </p:spTree>
    <p:extLst>
      <p:ext uri="{BB962C8B-B14F-4D97-AF65-F5344CB8AC3E}">
        <p14:creationId xmlns:p14="http://schemas.microsoft.com/office/powerpoint/2010/main" val="7660356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pic>
        <p:nvPicPr>
          <p:cNvPr id="10" name="Grafik 9">
            <a:extLst>
              <a:ext uri="{FF2B5EF4-FFF2-40B4-BE49-F238E27FC236}">
                <a16:creationId xmlns:a16="http://schemas.microsoft.com/office/drawing/2014/main" id="{CC35CEA5-CD72-48E7-B7A3-FEACB29DFEE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751178"/>
            <a:ext cx="9144000" cy="1130440"/>
          </a:xfrm>
          <a:prstGeom prst="rect">
            <a:avLst/>
          </a:prstGeom>
        </p:spPr>
      </p:pic>
      <p:sp>
        <p:nvSpPr>
          <p:cNvPr id="2" name="Titel 1">
            <a:extLst>
              <a:ext uri="{FF2B5EF4-FFF2-40B4-BE49-F238E27FC236}">
                <a16:creationId xmlns:a16="http://schemas.microsoft.com/office/drawing/2014/main" id="{35C7F681-DE6B-4A57-915A-EBA50404186A}"/>
              </a:ext>
            </a:extLst>
          </p:cNvPr>
          <p:cNvSpPr>
            <a:spLocks noGrp="1"/>
          </p:cNvSpPr>
          <p:nvPr>
            <p:ph type="title"/>
          </p:nvPr>
        </p:nvSpPr>
        <p:spPr>
          <a:xfrm>
            <a:off x="630238" y="365125"/>
            <a:ext cx="7886700" cy="1325563"/>
          </a:xfrm>
        </p:spPr>
        <p:txBody>
          <a:bodyPr/>
          <a:lstStyle/>
          <a:p>
            <a:r>
              <a:rPr lang="de-DE"/>
              <a:t>Mastertitelformat bearbeiten</a:t>
            </a:r>
            <a:endParaRPr lang="de-CH"/>
          </a:p>
        </p:txBody>
      </p:sp>
      <p:sp>
        <p:nvSpPr>
          <p:cNvPr id="3" name="Textplatzhalter 2">
            <a:extLst>
              <a:ext uri="{FF2B5EF4-FFF2-40B4-BE49-F238E27FC236}">
                <a16:creationId xmlns:a16="http://schemas.microsoft.com/office/drawing/2014/main" id="{8973ECA5-AE1C-4512-9F27-8A17DFF2610C}"/>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766056CF-C156-4AB7-A985-FEF697753718}"/>
              </a:ext>
            </a:extLst>
          </p:cNvPr>
          <p:cNvSpPr>
            <a:spLocks noGrp="1"/>
          </p:cNvSpPr>
          <p:nvPr>
            <p:ph sz="half" idx="2"/>
          </p:nvPr>
        </p:nvSpPr>
        <p:spPr>
          <a:xfrm>
            <a:off x="630238" y="2505075"/>
            <a:ext cx="386873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a:extLst>
              <a:ext uri="{FF2B5EF4-FFF2-40B4-BE49-F238E27FC236}">
                <a16:creationId xmlns:a16="http://schemas.microsoft.com/office/drawing/2014/main" id="{437BE883-5D3B-4E9A-9B26-4E256E6A19D5}"/>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7AAD4B61-988D-4851-8E11-E9B0E571ED42}"/>
              </a:ext>
            </a:extLst>
          </p:cNvPr>
          <p:cNvSpPr>
            <a:spLocks noGrp="1"/>
          </p:cNvSpPr>
          <p:nvPr>
            <p:ph sz="quarter" idx="4"/>
          </p:nvPr>
        </p:nvSpPr>
        <p:spPr>
          <a:xfrm>
            <a:off x="4629150" y="2505075"/>
            <a:ext cx="38877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a:extLst>
              <a:ext uri="{FF2B5EF4-FFF2-40B4-BE49-F238E27FC236}">
                <a16:creationId xmlns:a16="http://schemas.microsoft.com/office/drawing/2014/main" id="{B5922A8F-FBE7-4ABA-9193-55D3F4540F2A}"/>
              </a:ext>
            </a:extLst>
          </p:cNvPr>
          <p:cNvSpPr>
            <a:spLocks noGrp="1"/>
          </p:cNvSpPr>
          <p:nvPr>
            <p:ph type="dt" sz="half" idx="10"/>
          </p:nvPr>
        </p:nvSpPr>
        <p:spPr/>
        <p:txBody>
          <a:bodyPr/>
          <a:lstStyle/>
          <a:p>
            <a:fld id="{24BEAC42-7F1A-4D9A-8E4E-C92C2688B639}" type="datetimeFigureOut">
              <a:rPr lang="de-CH" smtClean="0"/>
              <a:pPr/>
              <a:t>02.10.2018</a:t>
            </a:fld>
            <a:endParaRPr lang="de-CH" dirty="0"/>
          </a:p>
        </p:txBody>
      </p:sp>
      <p:sp>
        <p:nvSpPr>
          <p:cNvPr id="8" name="Fußzeilenplatzhalter 7">
            <a:extLst>
              <a:ext uri="{FF2B5EF4-FFF2-40B4-BE49-F238E27FC236}">
                <a16:creationId xmlns:a16="http://schemas.microsoft.com/office/drawing/2014/main" id="{DA8AC206-49EF-4D13-8333-4F703B431D6D}"/>
              </a:ext>
            </a:extLst>
          </p:cNvPr>
          <p:cNvSpPr>
            <a:spLocks noGrp="1"/>
          </p:cNvSpPr>
          <p:nvPr>
            <p:ph type="ftr" sz="quarter" idx="11"/>
          </p:nvPr>
        </p:nvSpPr>
        <p:spPr/>
        <p:txBody>
          <a:bodyPr/>
          <a:lstStyle/>
          <a:p>
            <a:endParaRPr lang="de-CH" dirty="0"/>
          </a:p>
        </p:txBody>
      </p:sp>
      <p:sp>
        <p:nvSpPr>
          <p:cNvPr id="9" name="Foliennummernplatzhalter 8">
            <a:extLst>
              <a:ext uri="{FF2B5EF4-FFF2-40B4-BE49-F238E27FC236}">
                <a16:creationId xmlns:a16="http://schemas.microsoft.com/office/drawing/2014/main" id="{D7BD9BC5-8A1D-487B-89FE-619EAAB8B954}"/>
              </a:ext>
            </a:extLst>
          </p:cNvPr>
          <p:cNvSpPr>
            <a:spLocks noGrp="1"/>
          </p:cNvSpPr>
          <p:nvPr>
            <p:ph type="sldNum" sz="quarter" idx="12"/>
          </p:nvPr>
        </p:nvSpPr>
        <p:spPr/>
        <p:txBody>
          <a:bodyPr/>
          <a:lstStyle/>
          <a:p>
            <a:fld id="{AB05E577-EA2C-471B-9A61-50FB5C235EDF}" type="slidenum">
              <a:rPr lang="de-CH" smtClean="0"/>
              <a:pPr/>
              <a:t>‹Nr.›</a:t>
            </a:fld>
            <a:endParaRPr lang="de-CH" dirty="0"/>
          </a:p>
        </p:txBody>
      </p:sp>
    </p:spTree>
    <p:extLst>
      <p:ext uri="{BB962C8B-B14F-4D97-AF65-F5344CB8AC3E}">
        <p14:creationId xmlns:p14="http://schemas.microsoft.com/office/powerpoint/2010/main" val="20165300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pic>
        <p:nvPicPr>
          <p:cNvPr id="6" name="Grafik 5">
            <a:extLst>
              <a:ext uri="{FF2B5EF4-FFF2-40B4-BE49-F238E27FC236}">
                <a16:creationId xmlns:a16="http://schemas.microsoft.com/office/drawing/2014/main" id="{4D9D2CD2-488C-4616-9E99-ACC4CDF5D2F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751178"/>
            <a:ext cx="9144000" cy="1130440"/>
          </a:xfrm>
          <a:prstGeom prst="rect">
            <a:avLst/>
          </a:prstGeom>
        </p:spPr>
      </p:pic>
      <p:sp>
        <p:nvSpPr>
          <p:cNvPr id="2" name="Titel 1">
            <a:extLst>
              <a:ext uri="{FF2B5EF4-FFF2-40B4-BE49-F238E27FC236}">
                <a16:creationId xmlns:a16="http://schemas.microsoft.com/office/drawing/2014/main" id="{0CBC8B64-1090-4735-A166-17C4D0DE460E}"/>
              </a:ext>
            </a:extLst>
          </p:cNvPr>
          <p:cNvSpPr>
            <a:spLocks noGrp="1"/>
          </p:cNvSpPr>
          <p:nvPr>
            <p:ph type="title"/>
          </p:nvPr>
        </p:nvSpPr>
        <p:spPr/>
        <p:txBody>
          <a:bodyPr/>
          <a:lstStyle/>
          <a:p>
            <a:r>
              <a:rPr lang="de-DE"/>
              <a:t>Mastertitelformat bearbeiten</a:t>
            </a:r>
            <a:endParaRPr lang="de-CH"/>
          </a:p>
        </p:txBody>
      </p:sp>
      <p:sp>
        <p:nvSpPr>
          <p:cNvPr id="3" name="Datumsplatzhalter 2">
            <a:extLst>
              <a:ext uri="{FF2B5EF4-FFF2-40B4-BE49-F238E27FC236}">
                <a16:creationId xmlns:a16="http://schemas.microsoft.com/office/drawing/2014/main" id="{8E33FBC5-26D2-461A-B95F-41CB0B45F38A}"/>
              </a:ext>
            </a:extLst>
          </p:cNvPr>
          <p:cNvSpPr>
            <a:spLocks noGrp="1"/>
          </p:cNvSpPr>
          <p:nvPr>
            <p:ph type="dt" sz="half" idx="10"/>
          </p:nvPr>
        </p:nvSpPr>
        <p:spPr/>
        <p:txBody>
          <a:bodyPr/>
          <a:lstStyle/>
          <a:p>
            <a:fld id="{24BEAC42-7F1A-4D9A-8E4E-C92C2688B639}" type="datetimeFigureOut">
              <a:rPr lang="de-CH" smtClean="0"/>
              <a:pPr/>
              <a:t>02.10.2018</a:t>
            </a:fld>
            <a:endParaRPr lang="de-CH" dirty="0"/>
          </a:p>
        </p:txBody>
      </p:sp>
      <p:sp>
        <p:nvSpPr>
          <p:cNvPr id="4" name="Fußzeilenplatzhalter 3">
            <a:extLst>
              <a:ext uri="{FF2B5EF4-FFF2-40B4-BE49-F238E27FC236}">
                <a16:creationId xmlns:a16="http://schemas.microsoft.com/office/drawing/2014/main" id="{0A3C9287-E749-4DC8-97B2-BA51D37AA3C4}"/>
              </a:ext>
            </a:extLst>
          </p:cNvPr>
          <p:cNvSpPr>
            <a:spLocks noGrp="1"/>
          </p:cNvSpPr>
          <p:nvPr>
            <p:ph type="ftr" sz="quarter" idx="11"/>
          </p:nvPr>
        </p:nvSpPr>
        <p:spPr/>
        <p:txBody>
          <a:bodyPr/>
          <a:lstStyle/>
          <a:p>
            <a:endParaRPr lang="de-CH" dirty="0"/>
          </a:p>
        </p:txBody>
      </p:sp>
      <p:sp>
        <p:nvSpPr>
          <p:cNvPr id="5" name="Foliennummernplatzhalter 4">
            <a:extLst>
              <a:ext uri="{FF2B5EF4-FFF2-40B4-BE49-F238E27FC236}">
                <a16:creationId xmlns:a16="http://schemas.microsoft.com/office/drawing/2014/main" id="{00DD3F6D-6914-48F4-A4DA-3A15C1388B82}"/>
              </a:ext>
            </a:extLst>
          </p:cNvPr>
          <p:cNvSpPr>
            <a:spLocks noGrp="1"/>
          </p:cNvSpPr>
          <p:nvPr>
            <p:ph type="sldNum" sz="quarter" idx="12"/>
          </p:nvPr>
        </p:nvSpPr>
        <p:spPr/>
        <p:txBody>
          <a:bodyPr/>
          <a:lstStyle/>
          <a:p>
            <a:fld id="{AB05E577-EA2C-471B-9A61-50FB5C235EDF}" type="slidenum">
              <a:rPr lang="de-CH" smtClean="0"/>
              <a:pPr/>
              <a:t>‹Nr.›</a:t>
            </a:fld>
            <a:endParaRPr lang="de-CH" dirty="0"/>
          </a:p>
        </p:txBody>
      </p:sp>
    </p:spTree>
    <p:extLst>
      <p:ext uri="{BB962C8B-B14F-4D97-AF65-F5344CB8AC3E}">
        <p14:creationId xmlns:p14="http://schemas.microsoft.com/office/powerpoint/2010/main" val="3283014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pic>
        <p:nvPicPr>
          <p:cNvPr id="5" name="Grafik 4">
            <a:extLst>
              <a:ext uri="{FF2B5EF4-FFF2-40B4-BE49-F238E27FC236}">
                <a16:creationId xmlns:a16="http://schemas.microsoft.com/office/drawing/2014/main" id="{0C91C5E2-22DD-4707-970E-AFAA9D6719A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751178"/>
            <a:ext cx="9144000" cy="1130440"/>
          </a:xfrm>
          <a:prstGeom prst="rect">
            <a:avLst/>
          </a:prstGeom>
        </p:spPr>
      </p:pic>
      <p:sp>
        <p:nvSpPr>
          <p:cNvPr id="2" name="Datumsplatzhalter 1">
            <a:extLst>
              <a:ext uri="{FF2B5EF4-FFF2-40B4-BE49-F238E27FC236}">
                <a16:creationId xmlns:a16="http://schemas.microsoft.com/office/drawing/2014/main" id="{630E58EC-7AE6-4C45-9B7E-CC067F9091D8}"/>
              </a:ext>
            </a:extLst>
          </p:cNvPr>
          <p:cNvSpPr>
            <a:spLocks noGrp="1"/>
          </p:cNvSpPr>
          <p:nvPr>
            <p:ph type="dt" sz="half" idx="10"/>
          </p:nvPr>
        </p:nvSpPr>
        <p:spPr/>
        <p:txBody>
          <a:bodyPr/>
          <a:lstStyle/>
          <a:p>
            <a:fld id="{24BEAC42-7F1A-4D9A-8E4E-C92C2688B639}" type="datetimeFigureOut">
              <a:rPr lang="de-CH" smtClean="0"/>
              <a:pPr/>
              <a:t>02.10.2018</a:t>
            </a:fld>
            <a:endParaRPr lang="de-CH" dirty="0"/>
          </a:p>
        </p:txBody>
      </p:sp>
      <p:sp>
        <p:nvSpPr>
          <p:cNvPr id="3" name="Fußzeilenplatzhalter 2">
            <a:extLst>
              <a:ext uri="{FF2B5EF4-FFF2-40B4-BE49-F238E27FC236}">
                <a16:creationId xmlns:a16="http://schemas.microsoft.com/office/drawing/2014/main" id="{D0924C75-67AF-4813-8522-79E3607DD2BF}"/>
              </a:ext>
            </a:extLst>
          </p:cNvPr>
          <p:cNvSpPr>
            <a:spLocks noGrp="1"/>
          </p:cNvSpPr>
          <p:nvPr>
            <p:ph type="ftr" sz="quarter" idx="11"/>
          </p:nvPr>
        </p:nvSpPr>
        <p:spPr/>
        <p:txBody>
          <a:bodyPr/>
          <a:lstStyle/>
          <a:p>
            <a:endParaRPr lang="de-CH" dirty="0"/>
          </a:p>
        </p:txBody>
      </p:sp>
      <p:sp>
        <p:nvSpPr>
          <p:cNvPr id="4" name="Foliennummernplatzhalter 3">
            <a:extLst>
              <a:ext uri="{FF2B5EF4-FFF2-40B4-BE49-F238E27FC236}">
                <a16:creationId xmlns:a16="http://schemas.microsoft.com/office/drawing/2014/main" id="{6EEFC8D6-EE19-45BE-8017-0A10659DCA5C}"/>
              </a:ext>
            </a:extLst>
          </p:cNvPr>
          <p:cNvSpPr>
            <a:spLocks noGrp="1"/>
          </p:cNvSpPr>
          <p:nvPr>
            <p:ph type="sldNum" sz="quarter" idx="12"/>
          </p:nvPr>
        </p:nvSpPr>
        <p:spPr/>
        <p:txBody>
          <a:bodyPr/>
          <a:lstStyle/>
          <a:p>
            <a:fld id="{AB05E577-EA2C-471B-9A61-50FB5C235EDF}" type="slidenum">
              <a:rPr lang="de-CH" smtClean="0"/>
              <a:pPr/>
              <a:t>‹Nr.›</a:t>
            </a:fld>
            <a:endParaRPr lang="de-CH" dirty="0"/>
          </a:p>
        </p:txBody>
      </p:sp>
    </p:spTree>
    <p:extLst>
      <p:ext uri="{BB962C8B-B14F-4D97-AF65-F5344CB8AC3E}">
        <p14:creationId xmlns:p14="http://schemas.microsoft.com/office/powerpoint/2010/main" val="3253545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pic>
        <p:nvPicPr>
          <p:cNvPr id="8" name="Grafik 7">
            <a:extLst>
              <a:ext uri="{FF2B5EF4-FFF2-40B4-BE49-F238E27FC236}">
                <a16:creationId xmlns:a16="http://schemas.microsoft.com/office/drawing/2014/main" id="{DEAC6095-EF91-4143-8F20-3148906481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751178"/>
            <a:ext cx="9144000" cy="1130440"/>
          </a:xfrm>
          <a:prstGeom prst="rect">
            <a:avLst/>
          </a:prstGeom>
        </p:spPr>
      </p:pic>
      <p:sp>
        <p:nvSpPr>
          <p:cNvPr id="2" name="Titel 1">
            <a:extLst>
              <a:ext uri="{FF2B5EF4-FFF2-40B4-BE49-F238E27FC236}">
                <a16:creationId xmlns:a16="http://schemas.microsoft.com/office/drawing/2014/main" id="{85FEF305-D208-4BF9-9443-D188139B35D2}"/>
              </a:ext>
            </a:extLst>
          </p:cNvPr>
          <p:cNvSpPr>
            <a:spLocks noGrp="1"/>
          </p:cNvSpPr>
          <p:nvPr>
            <p:ph type="title"/>
          </p:nvPr>
        </p:nvSpPr>
        <p:spPr>
          <a:xfrm>
            <a:off x="630238" y="457200"/>
            <a:ext cx="2949575" cy="1600200"/>
          </a:xfrm>
        </p:spPr>
        <p:txBody>
          <a:bodyPr anchor="b"/>
          <a:lstStyle>
            <a:lvl1pPr>
              <a:defRPr sz="3200"/>
            </a:lvl1pPr>
          </a:lstStyle>
          <a:p>
            <a:r>
              <a:rPr lang="de-DE"/>
              <a:t>Mastertitelformat bearbeiten</a:t>
            </a:r>
            <a:endParaRPr lang="de-CH"/>
          </a:p>
        </p:txBody>
      </p:sp>
      <p:sp>
        <p:nvSpPr>
          <p:cNvPr id="3" name="Inhaltsplatzhalter 2">
            <a:extLst>
              <a:ext uri="{FF2B5EF4-FFF2-40B4-BE49-F238E27FC236}">
                <a16:creationId xmlns:a16="http://schemas.microsoft.com/office/drawing/2014/main" id="{D2999A31-B71F-41E3-A04C-50143ACCFBD3}"/>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a:extLst>
              <a:ext uri="{FF2B5EF4-FFF2-40B4-BE49-F238E27FC236}">
                <a16:creationId xmlns:a16="http://schemas.microsoft.com/office/drawing/2014/main" id="{76678AE1-4497-4228-8F62-6CCA89A8E24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C8826821-91FF-4516-BDB7-9C002B882F4A}"/>
              </a:ext>
            </a:extLst>
          </p:cNvPr>
          <p:cNvSpPr>
            <a:spLocks noGrp="1"/>
          </p:cNvSpPr>
          <p:nvPr>
            <p:ph type="dt" sz="half" idx="10"/>
          </p:nvPr>
        </p:nvSpPr>
        <p:spPr/>
        <p:txBody>
          <a:bodyPr/>
          <a:lstStyle/>
          <a:p>
            <a:fld id="{24BEAC42-7F1A-4D9A-8E4E-C92C2688B639}" type="datetimeFigureOut">
              <a:rPr lang="de-CH" smtClean="0"/>
              <a:pPr/>
              <a:t>02.10.2018</a:t>
            </a:fld>
            <a:endParaRPr lang="de-CH" dirty="0"/>
          </a:p>
        </p:txBody>
      </p:sp>
      <p:sp>
        <p:nvSpPr>
          <p:cNvPr id="6" name="Fußzeilenplatzhalter 5">
            <a:extLst>
              <a:ext uri="{FF2B5EF4-FFF2-40B4-BE49-F238E27FC236}">
                <a16:creationId xmlns:a16="http://schemas.microsoft.com/office/drawing/2014/main" id="{B824C913-D19F-454B-AAC8-C91ED2B42FFB}"/>
              </a:ext>
            </a:extLst>
          </p:cNvPr>
          <p:cNvSpPr>
            <a:spLocks noGrp="1"/>
          </p:cNvSpPr>
          <p:nvPr>
            <p:ph type="ftr" sz="quarter" idx="11"/>
          </p:nvPr>
        </p:nvSpPr>
        <p:spPr/>
        <p:txBody>
          <a:bodyPr/>
          <a:lstStyle/>
          <a:p>
            <a:endParaRPr lang="de-CH" dirty="0"/>
          </a:p>
        </p:txBody>
      </p:sp>
      <p:sp>
        <p:nvSpPr>
          <p:cNvPr id="7" name="Foliennummernplatzhalter 6">
            <a:extLst>
              <a:ext uri="{FF2B5EF4-FFF2-40B4-BE49-F238E27FC236}">
                <a16:creationId xmlns:a16="http://schemas.microsoft.com/office/drawing/2014/main" id="{0D8B0DAF-86FE-4A3E-B283-8ECA2B663ABB}"/>
              </a:ext>
            </a:extLst>
          </p:cNvPr>
          <p:cNvSpPr>
            <a:spLocks noGrp="1"/>
          </p:cNvSpPr>
          <p:nvPr>
            <p:ph type="sldNum" sz="quarter" idx="12"/>
          </p:nvPr>
        </p:nvSpPr>
        <p:spPr/>
        <p:txBody>
          <a:bodyPr/>
          <a:lstStyle/>
          <a:p>
            <a:fld id="{AB05E577-EA2C-471B-9A61-50FB5C235EDF}" type="slidenum">
              <a:rPr lang="de-CH" smtClean="0"/>
              <a:pPr/>
              <a:t>‹Nr.›</a:t>
            </a:fld>
            <a:endParaRPr lang="de-CH" dirty="0"/>
          </a:p>
        </p:txBody>
      </p:sp>
    </p:spTree>
    <p:extLst>
      <p:ext uri="{BB962C8B-B14F-4D97-AF65-F5344CB8AC3E}">
        <p14:creationId xmlns:p14="http://schemas.microsoft.com/office/powerpoint/2010/main" val="13407064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pic>
        <p:nvPicPr>
          <p:cNvPr id="8" name="Grafik 7">
            <a:extLst>
              <a:ext uri="{FF2B5EF4-FFF2-40B4-BE49-F238E27FC236}">
                <a16:creationId xmlns:a16="http://schemas.microsoft.com/office/drawing/2014/main" id="{6E155BF2-2D68-4E1E-85B2-A54B886981F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751178"/>
            <a:ext cx="9144000" cy="1130440"/>
          </a:xfrm>
          <a:prstGeom prst="rect">
            <a:avLst/>
          </a:prstGeom>
        </p:spPr>
      </p:pic>
      <p:sp>
        <p:nvSpPr>
          <p:cNvPr id="2" name="Titel 1">
            <a:extLst>
              <a:ext uri="{FF2B5EF4-FFF2-40B4-BE49-F238E27FC236}">
                <a16:creationId xmlns:a16="http://schemas.microsoft.com/office/drawing/2014/main" id="{9B675AC6-ED10-4E78-A3D3-7FA5EC14E8EC}"/>
              </a:ext>
            </a:extLst>
          </p:cNvPr>
          <p:cNvSpPr>
            <a:spLocks noGrp="1"/>
          </p:cNvSpPr>
          <p:nvPr>
            <p:ph type="title"/>
          </p:nvPr>
        </p:nvSpPr>
        <p:spPr>
          <a:xfrm>
            <a:off x="630238" y="457200"/>
            <a:ext cx="2949575" cy="1600200"/>
          </a:xfrm>
        </p:spPr>
        <p:txBody>
          <a:bodyPr anchor="b"/>
          <a:lstStyle>
            <a:lvl1pPr>
              <a:defRPr sz="3200"/>
            </a:lvl1pPr>
          </a:lstStyle>
          <a:p>
            <a:r>
              <a:rPr lang="de-DE"/>
              <a:t>Mastertitelformat bearbeiten</a:t>
            </a:r>
            <a:endParaRPr lang="de-CH"/>
          </a:p>
        </p:txBody>
      </p:sp>
      <p:sp>
        <p:nvSpPr>
          <p:cNvPr id="3" name="Bildplatzhalter 2">
            <a:extLst>
              <a:ext uri="{FF2B5EF4-FFF2-40B4-BE49-F238E27FC236}">
                <a16:creationId xmlns:a16="http://schemas.microsoft.com/office/drawing/2014/main" id="{C5A55B14-7B8C-4B14-89CD-C9E5C9A1724B}"/>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dirty="0"/>
          </a:p>
        </p:txBody>
      </p:sp>
      <p:sp>
        <p:nvSpPr>
          <p:cNvPr id="4" name="Textplatzhalter 3">
            <a:extLst>
              <a:ext uri="{FF2B5EF4-FFF2-40B4-BE49-F238E27FC236}">
                <a16:creationId xmlns:a16="http://schemas.microsoft.com/office/drawing/2014/main" id="{F4CBFF09-B67B-49ED-A56F-1D2D9E942DB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00C4AEC5-A3D7-46D6-9347-334040B9EABC}"/>
              </a:ext>
            </a:extLst>
          </p:cNvPr>
          <p:cNvSpPr>
            <a:spLocks noGrp="1"/>
          </p:cNvSpPr>
          <p:nvPr>
            <p:ph type="dt" sz="half" idx="10"/>
          </p:nvPr>
        </p:nvSpPr>
        <p:spPr/>
        <p:txBody>
          <a:bodyPr/>
          <a:lstStyle/>
          <a:p>
            <a:fld id="{24BEAC42-7F1A-4D9A-8E4E-C92C2688B639}" type="datetimeFigureOut">
              <a:rPr lang="de-CH" smtClean="0"/>
              <a:pPr/>
              <a:t>02.10.2018</a:t>
            </a:fld>
            <a:endParaRPr lang="de-CH" dirty="0"/>
          </a:p>
        </p:txBody>
      </p:sp>
      <p:sp>
        <p:nvSpPr>
          <p:cNvPr id="6" name="Fußzeilenplatzhalter 5">
            <a:extLst>
              <a:ext uri="{FF2B5EF4-FFF2-40B4-BE49-F238E27FC236}">
                <a16:creationId xmlns:a16="http://schemas.microsoft.com/office/drawing/2014/main" id="{0555D428-0854-4D82-ACE5-B1FA1B0DCC90}"/>
              </a:ext>
            </a:extLst>
          </p:cNvPr>
          <p:cNvSpPr>
            <a:spLocks noGrp="1"/>
          </p:cNvSpPr>
          <p:nvPr>
            <p:ph type="ftr" sz="quarter" idx="11"/>
          </p:nvPr>
        </p:nvSpPr>
        <p:spPr/>
        <p:txBody>
          <a:bodyPr/>
          <a:lstStyle/>
          <a:p>
            <a:endParaRPr lang="de-CH" dirty="0"/>
          </a:p>
        </p:txBody>
      </p:sp>
      <p:sp>
        <p:nvSpPr>
          <p:cNvPr id="7" name="Foliennummernplatzhalter 6">
            <a:extLst>
              <a:ext uri="{FF2B5EF4-FFF2-40B4-BE49-F238E27FC236}">
                <a16:creationId xmlns:a16="http://schemas.microsoft.com/office/drawing/2014/main" id="{32B494B5-FBD8-4C34-8F6D-21963348B327}"/>
              </a:ext>
            </a:extLst>
          </p:cNvPr>
          <p:cNvSpPr>
            <a:spLocks noGrp="1"/>
          </p:cNvSpPr>
          <p:nvPr>
            <p:ph type="sldNum" sz="quarter" idx="12"/>
          </p:nvPr>
        </p:nvSpPr>
        <p:spPr/>
        <p:txBody>
          <a:bodyPr/>
          <a:lstStyle/>
          <a:p>
            <a:fld id="{AB05E577-EA2C-471B-9A61-50FB5C235EDF}" type="slidenum">
              <a:rPr lang="de-CH" smtClean="0"/>
              <a:pPr/>
              <a:t>‹Nr.›</a:t>
            </a:fld>
            <a:endParaRPr lang="de-CH" dirty="0"/>
          </a:p>
        </p:txBody>
      </p:sp>
    </p:spTree>
    <p:extLst>
      <p:ext uri="{BB962C8B-B14F-4D97-AF65-F5344CB8AC3E}">
        <p14:creationId xmlns:p14="http://schemas.microsoft.com/office/powerpoint/2010/main" val="4113380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6E49E27F-690E-4C01-9E92-6C3B6827795C}"/>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de-DE"/>
              <a:t>Mastertitelformat bearbeiten</a:t>
            </a:r>
            <a:endParaRPr lang="de-CH"/>
          </a:p>
        </p:txBody>
      </p:sp>
      <p:sp>
        <p:nvSpPr>
          <p:cNvPr id="3" name="Textplatzhalter 2">
            <a:extLst>
              <a:ext uri="{FF2B5EF4-FFF2-40B4-BE49-F238E27FC236}">
                <a16:creationId xmlns:a16="http://schemas.microsoft.com/office/drawing/2014/main" id="{D998E9A2-1A2F-45B8-934B-02ECCFA63F7E}"/>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09E05832-596F-4C0A-97D5-2E466A67B578}"/>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BEAC42-7F1A-4D9A-8E4E-C92C2688B639}" type="datetimeFigureOut">
              <a:rPr lang="de-CH" smtClean="0"/>
              <a:pPr/>
              <a:t>02.10.2018</a:t>
            </a:fld>
            <a:endParaRPr lang="de-CH" dirty="0"/>
          </a:p>
        </p:txBody>
      </p:sp>
      <p:sp>
        <p:nvSpPr>
          <p:cNvPr id="5" name="Fußzeilenplatzhalter 4">
            <a:extLst>
              <a:ext uri="{FF2B5EF4-FFF2-40B4-BE49-F238E27FC236}">
                <a16:creationId xmlns:a16="http://schemas.microsoft.com/office/drawing/2014/main" id="{DE86EB97-638F-46A1-AA4A-65D0D9253ABC}"/>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dirty="0"/>
          </a:p>
        </p:txBody>
      </p:sp>
      <p:sp>
        <p:nvSpPr>
          <p:cNvPr id="6" name="Foliennummernplatzhalter 5">
            <a:extLst>
              <a:ext uri="{FF2B5EF4-FFF2-40B4-BE49-F238E27FC236}">
                <a16:creationId xmlns:a16="http://schemas.microsoft.com/office/drawing/2014/main" id="{F75EF9CA-6E21-4405-A859-4CDCE97206E0}"/>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05E577-EA2C-471B-9A61-50FB5C235EDF}" type="slidenum">
              <a:rPr lang="de-CH" smtClean="0"/>
              <a:pPr/>
              <a:t>‹Nr.›</a:t>
            </a:fld>
            <a:endParaRPr lang="de-CH" dirty="0"/>
          </a:p>
        </p:txBody>
      </p:sp>
    </p:spTree>
    <p:extLst>
      <p:ext uri="{BB962C8B-B14F-4D97-AF65-F5344CB8AC3E}">
        <p14:creationId xmlns:p14="http://schemas.microsoft.com/office/powerpoint/2010/main" val="426468336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8"/>
          <p:cNvSpPr txBox="1">
            <a:spLocks noChangeArrowheads="1"/>
          </p:cNvSpPr>
          <p:nvPr/>
        </p:nvSpPr>
        <p:spPr bwMode="auto">
          <a:xfrm>
            <a:off x="359532" y="4473116"/>
            <a:ext cx="859511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a:r>
              <a:rPr lang="it-IT" sz="2800" dirty="0">
                <a:latin typeface="Verdana" panose="020B0604030504040204" pitchFamily="34" charset="0"/>
                <a:ea typeface="Verdana" panose="020B0604030504040204" pitchFamily="34" charset="0"/>
                <a:cs typeface="Verdana" panose="020B0604030504040204" pitchFamily="34" charset="0"/>
              </a:rPr>
              <a:t>Votazione federale del  </a:t>
            </a:r>
          </a:p>
          <a:p>
            <a:pPr algn="r"/>
            <a:r>
              <a:rPr lang="it-IT" sz="2800" dirty="0">
                <a:latin typeface="Verdana" panose="020B0604030504040204" pitchFamily="34" charset="0"/>
                <a:ea typeface="Verdana" panose="020B0604030504040204" pitchFamily="34" charset="0"/>
                <a:cs typeface="Verdana" panose="020B0604030504040204" pitchFamily="34" charset="0"/>
              </a:rPr>
              <a:t>25 novembre 2018</a:t>
            </a:r>
          </a:p>
        </p:txBody>
      </p:sp>
      <p:pic>
        <p:nvPicPr>
          <p:cNvPr id="5" name="Grafik 4">
            <a:extLst>
              <a:ext uri="{FF2B5EF4-FFF2-40B4-BE49-F238E27FC236}">
                <a16:creationId xmlns:a16="http://schemas.microsoft.com/office/drawing/2014/main" id="{1C1A019F-C91D-4A33-932B-B66CE7BD1EC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65" y="1091"/>
            <a:ext cx="9144000" cy="3479180"/>
          </a:xfrm>
          <a:prstGeom prst="rect">
            <a:avLst/>
          </a:prstGeom>
        </p:spPr>
      </p:pic>
    </p:spTree>
    <p:extLst>
      <p:ext uri="{BB962C8B-B14F-4D97-AF65-F5344CB8AC3E}">
        <p14:creationId xmlns:p14="http://schemas.microsoft.com/office/powerpoint/2010/main" val="4865040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3DB37DB-0C2F-4F21-B162-F7D06DE76BBA}"/>
              </a:ext>
            </a:extLst>
          </p:cNvPr>
          <p:cNvSpPr>
            <a:spLocks noGrp="1"/>
          </p:cNvSpPr>
          <p:nvPr>
            <p:ph type="title"/>
          </p:nvPr>
        </p:nvSpPr>
        <p:spPr>
          <a:xfrm>
            <a:off x="287524" y="365125"/>
            <a:ext cx="8604956" cy="1325563"/>
          </a:xfrm>
        </p:spPr>
        <p:txBody>
          <a:bodyPr anchor="t">
            <a:normAutofit/>
          </a:bodyPr>
          <a:lstStyle/>
          <a:p>
            <a:r>
              <a:rPr lang="it-IT" sz="3600" b="1" dirty="0">
                <a:latin typeface="Verdana" panose="020B0604030504040204" pitchFamily="34" charset="0"/>
                <a:ea typeface="Verdana" panose="020B0604030504040204" pitchFamily="34" charset="0"/>
                <a:cs typeface="Verdana" panose="020B0604030504040204" pitchFamily="34" charset="0"/>
              </a:rPr>
              <a:t>Autodeterminazione e libertà in pericolo</a:t>
            </a:r>
          </a:p>
        </p:txBody>
      </p:sp>
      <p:sp>
        <p:nvSpPr>
          <p:cNvPr id="3" name="Inhaltsplatzhalter 2">
            <a:extLst>
              <a:ext uri="{FF2B5EF4-FFF2-40B4-BE49-F238E27FC236}">
                <a16:creationId xmlns:a16="http://schemas.microsoft.com/office/drawing/2014/main" id="{386569B1-E087-4D81-9278-16EDDB413A6C}"/>
              </a:ext>
            </a:extLst>
          </p:cNvPr>
          <p:cNvSpPr>
            <a:spLocks noGrp="1"/>
          </p:cNvSpPr>
          <p:nvPr>
            <p:ph sz="half" idx="1"/>
          </p:nvPr>
        </p:nvSpPr>
        <p:spPr>
          <a:xfrm>
            <a:off x="359532" y="1556792"/>
            <a:ext cx="8460940" cy="4176464"/>
          </a:xfrm>
        </p:spPr>
        <p:txBody>
          <a:bodyPr anchor="ctr">
            <a:normAutofit fontScale="92500" lnSpcReduction="10000"/>
          </a:bodyPr>
          <a:lstStyle/>
          <a:p>
            <a:pPr marL="0" indent="0">
              <a:buNone/>
            </a:pPr>
            <a:r>
              <a:rPr lang="it-IT" sz="1400" b="1" dirty="0">
                <a:latin typeface="Verdana" panose="020B0604030504040204" pitchFamily="34" charset="0"/>
                <a:ea typeface="Verdana" panose="020B0604030504040204" pitchFamily="34" charset="0"/>
                <a:cs typeface="Verdana" panose="020B0604030504040204" pitchFamily="34" charset="0"/>
              </a:rPr>
              <a:t> </a:t>
            </a:r>
            <a:endParaRPr lang="it-IT" sz="1800" b="1" dirty="0">
              <a:latin typeface="Verdana" panose="020B0604030504040204" pitchFamily="34" charset="0"/>
              <a:ea typeface="Verdana" panose="020B0604030504040204" pitchFamily="34" charset="0"/>
              <a:cs typeface="Verdana" panose="020B0604030504040204" pitchFamily="34" charset="0"/>
            </a:endParaRPr>
          </a:p>
          <a:p>
            <a:pPr lvl="1">
              <a:lnSpc>
                <a:spcPct val="120000"/>
              </a:lnSpc>
              <a:buFont typeface="Wingdings" panose="05000000000000000000" pitchFamily="2" charset="2"/>
              <a:buChar char="§"/>
            </a:pPr>
            <a:r>
              <a:rPr lang="it-IT" sz="1800" b="1" dirty="0">
                <a:latin typeface="Verdana" panose="020B0604030504040204" pitchFamily="34" charset="0"/>
                <a:ea typeface="Verdana" panose="020B0604030504040204" pitchFamily="34" charset="0"/>
                <a:cs typeface="Verdana" panose="020B0604030504040204" pitchFamily="34" charset="0"/>
              </a:rPr>
              <a:t>Gremi internazionali e autorità estendono costantemente il campo d‘applicazione degli accordi internazionali. </a:t>
            </a:r>
          </a:p>
          <a:p>
            <a:pPr lvl="1">
              <a:lnSpc>
                <a:spcPct val="120000"/>
              </a:lnSpc>
              <a:buFont typeface="Wingdings" panose="05000000000000000000" pitchFamily="2" charset="2"/>
              <a:buChar char="§"/>
            </a:pPr>
            <a:r>
              <a:rPr lang="it-IT" sz="1800" b="1" dirty="0">
                <a:latin typeface="Verdana" panose="020B0604030504040204" pitchFamily="34" charset="0"/>
                <a:ea typeface="Verdana" panose="020B0604030504040204" pitchFamily="34" charset="0"/>
                <a:cs typeface="Verdana" panose="020B0604030504040204" pitchFamily="34" charset="0"/>
              </a:rPr>
              <a:t>Politici e tribunali non applicano più le decisioni popolari, appellandosi al diritto internazionale</a:t>
            </a:r>
          </a:p>
          <a:p>
            <a:pPr marL="457200" lvl="1" indent="0">
              <a:lnSpc>
                <a:spcPct val="120000"/>
              </a:lnSpc>
              <a:buNone/>
            </a:pPr>
            <a:endParaRPr lang="it-IT" sz="1800" b="1" dirty="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20000"/>
              </a:lnSpc>
              <a:buNone/>
            </a:pPr>
            <a:r>
              <a:rPr lang="it-IT" sz="1800" b="1" dirty="0">
                <a:latin typeface="Verdana" panose="020B0604030504040204" pitchFamily="34" charset="0"/>
                <a:ea typeface="Verdana" panose="020B0604030504040204" pitchFamily="34" charset="0"/>
                <a:cs typeface="Verdana" panose="020B0604030504040204" pitchFamily="34" charset="0"/>
              </a:rPr>
              <a:t>Esempi: </a:t>
            </a:r>
          </a:p>
          <a:p>
            <a:pPr lvl="1">
              <a:lnSpc>
                <a:spcPct val="120000"/>
              </a:lnSpc>
              <a:buFontTx/>
              <a:buChar char="-"/>
            </a:pPr>
            <a:r>
              <a:rPr lang="it-IT" sz="1800" b="1" dirty="0">
                <a:latin typeface="Verdana" panose="020B0604030504040204" pitchFamily="34" charset="0"/>
                <a:ea typeface="Verdana" panose="020B0604030504040204" pitchFamily="34" charset="0"/>
                <a:cs typeface="Verdana" panose="020B0604030504040204" pitchFamily="34" charset="0"/>
              </a:rPr>
              <a:t>Un teppista tedesco non viene espulso. Il Tribunale cantonale zurighese ha deciso, nel 2017, che gli accordi bilaterali con l‘UE hanno priorità sull‘applicazione dell‘iniziativa per l‘espulsione. </a:t>
            </a:r>
          </a:p>
          <a:p>
            <a:pPr lvl="1">
              <a:lnSpc>
                <a:spcPct val="120000"/>
              </a:lnSpc>
              <a:buFontTx/>
              <a:buChar char="-"/>
            </a:pPr>
            <a:r>
              <a:rPr lang="it-IT" sz="1800" b="1" dirty="0">
                <a:latin typeface="Verdana" panose="020B0604030504040204" pitchFamily="34" charset="0"/>
                <a:ea typeface="Verdana" panose="020B0604030504040204" pitchFamily="34" charset="0"/>
                <a:cs typeface="Verdana" panose="020B0604030504040204" pitchFamily="34" charset="0"/>
              </a:rPr>
              <a:t>La gestione autonoma dell‘immigrazione non viene attuata facendo riferimento all‘accordo di libera circolazione con l‘UE</a:t>
            </a:r>
            <a:endParaRPr lang="it-IT" sz="16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8679612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3DB37DB-0C2F-4F21-B162-F7D06DE76BBA}"/>
              </a:ext>
            </a:extLst>
          </p:cNvPr>
          <p:cNvSpPr>
            <a:spLocks noGrp="1"/>
          </p:cNvSpPr>
          <p:nvPr>
            <p:ph type="title"/>
          </p:nvPr>
        </p:nvSpPr>
        <p:spPr>
          <a:xfrm>
            <a:off x="467544" y="116633"/>
            <a:ext cx="8604956" cy="1008112"/>
          </a:xfrm>
        </p:spPr>
        <p:txBody>
          <a:bodyPr anchor="t">
            <a:noAutofit/>
          </a:bodyPr>
          <a:lstStyle/>
          <a:p>
            <a:r>
              <a:rPr lang="it-IT" sz="2800" b="1" dirty="0">
                <a:latin typeface="Verdana" panose="020B0604030504040204" pitchFamily="34" charset="0"/>
                <a:ea typeface="Verdana" panose="020B0604030504040204" pitchFamily="34" charset="0"/>
                <a:cs typeface="Verdana" panose="020B0604030504040204" pitchFamily="34" charset="0"/>
              </a:rPr>
              <a:t>Decisioni preoccupanti della Corte europea dei diritti dell‘uomo (CEDU)</a:t>
            </a:r>
          </a:p>
        </p:txBody>
      </p:sp>
      <p:sp>
        <p:nvSpPr>
          <p:cNvPr id="8" name="Inhaltsplatzhalter 2">
            <a:extLst>
              <a:ext uri="{FF2B5EF4-FFF2-40B4-BE49-F238E27FC236}">
                <a16:creationId xmlns:a16="http://schemas.microsoft.com/office/drawing/2014/main" id="{E9798FF7-B468-4344-8F57-1DDA0EB5A897}"/>
              </a:ext>
            </a:extLst>
          </p:cNvPr>
          <p:cNvSpPr>
            <a:spLocks noGrp="1"/>
          </p:cNvSpPr>
          <p:nvPr>
            <p:ph idx="1"/>
          </p:nvPr>
        </p:nvSpPr>
        <p:spPr>
          <a:xfrm>
            <a:off x="457200" y="1124744"/>
            <a:ext cx="8363272" cy="4824536"/>
          </a:xfrm>
        </p:spPr>
        <p:txBody>
          <a:bodyPr>
            <a:normAutofit fontScale="25000" lnSpcReduction="20000"/>
          </a:bodyPr>
          <a:lstStyle/>
          <a:p>
            <a:pPr>
              <a:lnSpc>
                <a:spcPct val="120000"/>
              </a:lnSpc>
              <a:spcBef>
                <a:spcPts val="300"/>
              </a:spcBef>
              <a:buFont typeface="Wingdings 3" panose="05040102010807070707" pitchFamily="18" charset="2"/>
              <a:buChar char="u"/>
            </a:pPr>
            <a:r>
              <a:rPr lang="it-IT" sz="4600" b="1" dirty="0">
                <a:latin typeface="Verdana" panose="020B0604030504040204" pitchFamily="34" charset="0"/>
                <a:ea typeface="Verdana" panose="020B0604030504040204" pitchFamily="34" charset="0"/>
                <a:cs typeface="Verdana" panose="020B0604030504040204" pitchFamily="34" charset="0"/>
              </a:rPr>
              <a:t>Legalizzare delle associazioni illegali?</a:t>
            </a:r>
          </a:p>
          <a:p>
            <a:pPr marL="0" indent="0">
              <a:lnSpc>
                <a:spcPct val="120000"/>
              </a:lnSpc>
              <a:spcBef>
                <a:spcPts val="300"/>
              </a:spcBef>
              <a:buNone/>
            </a:pPr>
            <a:r>
              <a:rPr lang="it-IT" sz="4600" dirty="0">
                <a:latin typeface="Verdana" panose="020B0604030504040204" pitchFamily="34" charset="0"/>
                <a:ea typeface="Verdana" panose="020B0604030504040204" pitchFamily="34" charset="0"/>
                <a:cs typeface="Verdana" panose="020B0604030504040204" pitchFamily="34" charset="0"/>
              </a:rPr>
              <a:t>Secondo il diritto svizzero, un’associazione avente scopi illegali deve essere sciolta. Le occupazioni abusive di case sono illegali. Un’associazione che si prefigge l’occupazione abusiva di case deve quindi essere sciolta. La CEDU ha smentito una sentenza del TF e stabilito che lo scioglimento di tale associazione violerebbe i diritti dell’uomo.  </a:t>
            </a:r>
          </a:p>
          <a:p>
            <a:pPr>
              <a:lnSpc>
                <a:spcPct val="120000"/>
              </a:lnSpc>
              <a:spcBef>
                <a:spcPts val="300"/>
              </a:spcBef>
              <a:buFont typeface="Wingdings 3" panose="05040102010807070707" pitchFamily="18" charset="2"/>
              <a:buChar char="u"/>
            </a:pPr>
            <a:endParaRPr lang="it-IT" sz="1200" dirty="0">
              <a:latin typeface="Verdana" panose="020B0604030504040204" pitchFamily="34" charset="0"/>
              <a:ea typeface="Verdana" panose="020B0604030504040204" pitchFamily="34" charset="0"/>
              <a:cs typeface="Verdana" panose="020B0604030504040204" pitchFamily="34" charset="0"/>
            </a:endParaRPr>
          </a:p>
          <a:p>
            <a:pPr>
              <a:lnSpc>
                <a:spcPct val="120000"/>
              </a:lnSpc>
              <a:spcBef>
                <a:spcPts val="300"/>
              </a:spcBef>
              <a:buFont typeface="Wingdings 3" panose="05040102010807070707" pitchFamily="18" charset="2"/>
              <a:buChar char="u"/>
            </a:pPr>
            <a:r>
              <a:rPr lang="it-IT" sz="4800" b="1" dirty="0">
                <a:latin typeface="Verdana" panose="020B0604030504040204" pitchFamily="34" charset="0"/>
                <a:ea typeface="Verdana" panose="020B0604030504040204" pitchFamily="34" charset="0"/>
                <a:cs typeface="Verdana" panose="020B0604030504040204" pitchFamily="34" charset="0"/>
              </a:rPr>
              <a:t>Non espellere degli stranieri criminali?</a:t>
            </a:r>
          </a:p>
          <a:p>
            <a:pPr marL="0" indent="0">
              <a:lnSpc>
                <a:spcPct val="120000"/>
              </a:lnSpc>
              <a:spcBef>
                <a:spcPts val="300"/>
              </a:spcBef>
              <a:buNone/>
            </a:pPr>
            <a:r>
              <a:rPr lang="it-IT" sz="4800" dirty="0">
                <a:latin typeface="Verdana" panose="020B0604030504040204" pitchFamily="34" charset="0"/>
                <a:ea typeface="Verdana" panose="020B0604030504040204" pitchFamily="34" charset="0"/>
                <a:cs typeface="Verdana" panose="020B0604030504040204" pitchFamily="34" charset="0"/>
              </a:rPr>
              <a:t>Il 16 aprile 2013, la CEDU ha sentenziato che la condanna a una pena detentiva di diversi anni e la dipendenza dall’aiuto sociale non sono motivi sufficienti per espellere dal paese uno spacciatore di droga. Avrebbe più peso il diritto al “</a:t>
            </a:r>
            <a:r>
              <a:rPr lang="it-CH" sz="4800" dirty="0">
                <a:latin typeface="Verdana" panose="020B0604030504040204" pitchFamily="34" charset="0"/>
                <a:ea typeface="Verdana" panose="020B0604030504040204" pitchFamily="34" charset="0"/>
                <a:cs typeface="Verdana" panose="020B0604030504040204" pitchFamily="34" charset="0"/>
              </a:rPr>
              <a:t>rispetto della vita privata e familiare” (Art. 8 CEDU).</a:t>
            </a:r>
          </a:p>
          <a:p>
            <a:pPr marL="0" indent="0">
              <a:lnSpc>
                <a:spcPct val="120000"/>
              </a:lnSpc>
              <a:spcBef>
                <a:spcPts val="300"/>
              </a:spcBef>
              <a:buNone/>
            </a:pPr>
            <a:endParaRPr lang="it-IT" sz="1200" dirty="0">
              <a:latin typeface="Verdana" panose="020B0604030504040204" pitchFamily="34" charset="0"/>
              <a:ea typeface="Verdana" panose="020B0604030504040204" pitchFamily="34" charset="0"/>
              <a:cs typeface="Verdana" panose="020B0604030504040204" pitchFamily="34" charset="0"/>
            </a:endParaRPr>
          </a:p>
          <a:p>
            <a:pPr>
              <a:lnSpc>
                <a:spcPct val="120000"/>
              </a:lnSpc>
              <a:spcBef>
                <a:spcPts val="300"/>
              </a:spcBef>
              <a:buFont typeface="Wingdings 3" panose="05040102010807070707" pitchFamily="18" charset="2"/>
              <a:buChar char="u"/>
            </a:pPr>
            <a:r>
              <a:rPr lang="it-IT" sz="4800" b="1" dirty="0">
                <a:latin typeface="Verdana" panose="020B0604030504040204" pitchFamily="34" charset="0"/>
                <a:ea typeface="Verdana" panose="020B0604030504040204" pitchFamily="34" charset="0"/>
                <a:cs typeface="Verdana" panose="020B0604030504040204" pitchFamily="34" charset="0"/>
              </a:rPr>
              <a:t>Diritto al cambiamento di sesso</a:t>
            </a:r>
            <a:endParaRPr lang="it-IT" sz="4800" dirty="0">
              <a:latin typeface="Verdana" panose="020B0604030504040204" pitchFamily="34" charset="0"/>
              <a:ea typeface="Verdana" panose="020B0604030504040204" pitchFamily="34" charset="0"/>
              <a:cs typeface="Verdana" panose="020B0604030504040204" pitchFamily="34" charset="0"/>
            </a:endParaRPr>
          </a:p>
          <a:p>
            <a:pPr marL="0" indent="0">
              <a:lnSpc>
                <a:spcPct val="120000"/>
              </a:lnSpc>
              <a:spcBef>
                <a:spcPts val="300"/>
              </a:spcBef>
              <a:buNone/>
            </a:pPr>
            <a:r>
              <a:rPr lang="it-IT" sz="4800" dirty="0">
                <a:effectLst/>
                <a:latin typeface="Verdana" panose="020B0604030504040204" pitchFamily="34" charset="0"/>
                <a:ea typeface="Verdana" panose="020B0604030504040204" pitchFamily="34" charset="0"/>
                <a:cs typeface="Verdana" panose="020B0604030504040204" pitchFamily="34" charset="0"/>
              </a:rPr>
              <a:t>Con una sentenza dell’8 gennaio 2009, la CEDU ha stabilito, nel caso di un uomo 67enne, che l’articolo 8 della CEDU comprende il diritto di farsi pagare dallo Stato il cambiamento di sesso. Il diritto al cambiamento di sesso è stato sancito con una decisione del 10 marzo 2015.  </a:t>
            </a:r>
          </a:p>
          <a:p>
            <a:pPr marL="0" indent="0">
              <a:lnSpc>
                <a:spcPct val="120000"/>
              </a:lnSpc>
              <a:spcBef>
                <a:spcPts val="300"/>
              </a:spcBef>
              <a:buNone/>
            </a:pPr>
            <a:endParaRPr lang="it-IT" sz="1200" dirty="0">
              <a:latin typeface="Verdana" panose="020B0604030504040204" pitchFamily="34" charset="0"/>
              <a:ea typeface="Verdana" panose="020B0604030504040204" pitchFamily="34" charset="0"/>
              <a:cs typeface="Verdana" panose="020B0604030504040204" pitchFamily="34" charset="0"/>
            </a:endParaRPr>
          </a:p>
          <a:p>
            <a:pPr>
              <a:lnSpc>
                <a:spcPct val="120000"/>
              </a:lnSpc>
              <a:spcBef>
                <a:spcPts val="300"/>
              </a:spcBef>
              <a:buFont typeface="Wingdings 3" panose="05040102010807070707" pitchFamily="18" charset="2"/>
              <a:buChar char="u"/>
            </a:pPr>
            <a:r>
              <a:rPr lang="it-IT" sz="4800" b="1" dirty="0">
                <a:latin typeface="Verdana" panose="020B0604030504040204" pitchFamily="34" charset="0"/>
                <a:ea typeface="Verdana" panose="020B0604030504040204" pitchFamily="34" charset="0"/>
                <a:cs typeface="Verdana" panose="020B0604030504040204" pitchFamily="34" charset="0"/>
              </a:rPr>
              <a:t>L’accordo di Dublino deve valere solo parzialmente</a:t>
            </a:r>
            <a:endParaRPr lang="it-IT" sz="4800" dirty="0">
              <a:latin typeface="Verdana" panose="020B0604030504040204" pitchFamily="34" charset="0"/>
              <a:ea typeface="Verdana" panose="020B0604030504040204" pitchFamily="34" charset="0"/>
              <a:cs typeface="Verdana" panose="020B0604030504040204" pitchFamily="34" charset="0"/>
            </a:endParaRPr>
          </a:p>
          <a:p>
            <a:pPr marL="0" indent="0">
              <a:lnSpc>
                <a:spcPct val="120000"/>
              </a:lnSpc>
              <a:spcBef>
                <a:spcPts val="300"/>
              </a:spcBef>
              <a:buNone/>
            </a:pPr>
            <a:r>
              <a:rPr lang="it-IT" sz="4800" dirty="0">
                <a:latin typeface="Verdana" panose="020B0604030504040204" pitchFamily="34" charset="0"/>
                <a:ea typeface="Verdana" panose="020B0604030504040204" pitchFamily="34" charset="0"/>
                <a:cs typeface="Verdana" panose="020B0604030504040204" pitchFamily="34" charset="0"/>
              </a:rPr>
              <a:t>Una famiglia afghana sarebbe dovuta essere rinviata in Italia, perché lì ha depositato la sua prima domanda d’asilo. Il 14 novembre 2014, la CEDU ha stabilito che la famiglia non potesse essere rinviata in Italia, fintanto che quest’ultima non avesse dato alla Svizzera delle garanzie che in Italia la famiglia sarebbe stata alloggiata bene. </a:t>
            </a:r>
          </a:p>
          <a:p>
            <a:pPr marL="0" indent="0">
              <a:lnSpc>
                <a:spcPct val="120000"/>
              </a:lnSpc>
              <a:spcBef>
                <a:spcPts val="300"/>
              </a:spcBef>
              <a:buNone/>
            </a:pPr>
            <a:endParaRPr lang="it-IT" sz="1900" dirty="0">
              <a:latin typeface="Verdana" panose="020B0604030504040204" pitchFamily="34" charset="0"/>
              <a:ea typeface="Verdana" panose="020B0604030504040204" pitchFamily="34" charset="0"/>
              <a:cs typeface="Verdana" panose="020B0604030504040204" pitchFamily="34" charset="0"/>
            </a:endParaRPr>
          </a:p>
          <a:p>
            <a:pPr marL="0" indent="0">
              <a:lnSpc>
                <a:spcPct val="120000"/>
              </a:lnSpc>
              <a:spcBef>
                <a:spcPts val="300"/>
              </a:spcBef>
              <a:buNone/>
            </a:pPr>
            <a:r>
              <a:rPr lang="it-IT" sz="5600" b="1" dirty="0">
                <a:latin typeface="Verdana" panose="020B0604030504040204" pitchFamily="34" charset="0"/>
                <a:ea typeface="Verdana" panose="020B0604030504040204" pitchFamily="34" charset="0"/>
                <a:cs typeface="Verdana" panose="020B0604030504040204" pitchFamily="34" charset="0"/>
              </a:rPr>
              <a:t>Problema: la CEDU si arroga il diritto di sviluppare “dinamicamente” la Convenzione europea dei diritti dell’uomo. Ciò significa che la decisione spetta a un massimo di 17 giudici, mentre che i legislatori nazionali sono esautorati.  </a:t>
            </a:r>
          </a:p>
        </p:txBody>
      </p:sp>
    </p:spTree>
    <p:extLst>
      <p:ext uri="{BB962C8B-B14F-4D97-AF65-F5344CB8AC3E}">
        <p14:creationId xmlns:p14="http://schemas.microsoft.com/office/powerpoint/2010/main" val="30387617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3DB37DB-0C2F-4F21-B162-F7D06DE76BBA}"/>
              </a:ext>
            </a:extLst>
          </p:cNvPr>
          <p:cNvSpPr>
            <a:spLocks noGrp="1"/>
          </p:cNvSpPr>
          <p:nvPr>
            <p:ph type="title"/>
          </p:nvPr>
        </p:nvSpPr>
        <p:spPr>
          <a:xfrm>
            <a:off x="287524" y="365125"/>
            <a:ext cx="8604956" cy="831627"/>
          </a:xfrm>
        </p:spPr>
        <p:txBody>
          <a:bodyPr anchor="t">
            <a:normAutofit/>
          </a:bodyPr>
          <a:lstStyle/>
          <a:p>
            <a:r>
              <a:rPr lang="it-IT" sz="3600" b="1" dirty="0">
                <a:latin typeface="Verdana" panose="020B0604030504040204" pitchFamily="34" charset="0"/>
                <a:ea typeface="Verdana" panose="020B0604030504040204" pitchFamily="34" charset="0"/>
                <a:cs typeface="Verdana" panose="020B0604030504040204" pitchFamily="34" charset="0"/>
              </a:rPr>
              <a:t>Toccati tutti i settori della vita!</a:t>
            </a:r>
          </a:p>
        </p:txBody>
      </p:sp>
      <p:sp>
        <p:nvSpPr>
          <p:cNvPr id="3" name="Inhaltsplatzhalter 2">
            <a:extLst>
              <a:ext uri="{FF2B5EF4-FFF2-40B4-BE49-F238E27FC236}">
                <a16:creationId xmlns:a16="http://schemas.microsoft.com/office/drawing/2014/main" id="{386569B1-E087-4D81-9278-16EDDB413A6C}"/>
              </a:ext>
            </a:extLst>
          </p:cNvPr>
          <p:cNvSpPr>
            <a:spLocks noGrp="1"/>
          </p:cNvSpPr>
          <p:nvPr>
            <p:ph sz="half" idx="1"/>
          </p:nvPr>
        </p:nvSpPr>
        <p:spPr>
          <a:xfrm>
            <a:off x="287524" y="1160748"/>
            <a:ext cx="8604956" cy="4511946"/>
          </a:xfrm>
        </p:spPr>
        <p:txBody>
          <a:bodyPr anchor="ctr">
            <a:normAutofit fontScale="55000" lnSpcReduction="20000"/>
          </a:bodyPr>
          <a:lstStyle/>
          <a:p>
            <a:pPr marL="0" indent="0">
              <a:lnSpc>
                <a:spcPct val="120000"/>
              </a:lnSpc>
              <a:buNone/>
            </a:pPr>
            <a:r>
              <a:rPr lang="it-IT" sz="3300" b="1" dirty="0">
                <a:latin typeface="Verdana" panose="020B0604030504040204" pitchFamily="34" charset="0"/>
                <a:ea typeface="Verdana" panose="020B0604030504040204" pitchFamily="34" charset="0"/>
                <a:cs typeface="Verdana" panose="020B0604030504040204" pitchFamily="34" charset="0"/>
              </a:rPr>
              <a:t>La nostra vita quotidiana viene sempre più influenzata dal diritto internazionale, senza che al riguardo possiamo dire la nostra:</a:t>
            </a:r>
          </a:p>
          <a:p>
            <a:pPr>
              <a:lnSpc>
                <a:spcPct val="120000"/>
              </a:lnSpc>
              <a:buFont typeface="Wingdings" panose="05000000000000000000" pitchFamily="2" charset="2"/>
              <a:buChar char="§"/>
            </a:pPr>
            <a:r>
              <a:rPr lang="it-IT" sz="3300" b="1" dirty="0">
                <a:latin typeface="Verdana" panose="020B0604030504040204" pitchFamily="34" charset="0"/>
                <a:ea typeface="Verdana" panose="020B0604030504040204" pitchFamily="34" charset="0"/>
                <a:cs typeface="Verdana" panose="020B0604030504040204" pitchFamily="34" charset="0"/>
              </a:rPr>
              <a:t>Gentech, trasporti di animali e prodotti fitosanitari</a:t>
            </a:r>
          </a:p>
          <a:p>
            <a:pPr>
              <a:lnSpc>
                <a:spcPct val="120000"/>
              </a:lnSpc>
              <a:buFont typeface="Wingdings" panose="05000000000000000000" pitchFamily="2" charset="2"/>
              <a:buChar char="§"/>
            </a:pPr>
            <a:r>
              <a:rPr lang="it-IT" sz="3300" b="1" dirty="0">
                <a:latin typeface="Verdana" panose="020B0604030504040204" pitchFamily="34" charset="0"/>
                <a:ea typeface="Verdana" panose="020B0604030504040204" pitchFamily="34" charset="0"/>
                <a:cs typeface="Verdana" panose="020B0604030504040204" pitchFamily="34" charset="0"/>
              </a:rPr>
              <a:t>Ordinanze sulle derrate alimentari (diverse centinaia di pagine)</a:t>
            </a:r>
          </a:p>
          <a:p>
            <a:pPr>
              <a:lnSpc>
                <a:spcPct val="120000"/>
              </a:lnSpc>
              <a:buFont typeface="Wingdings" panose="05000000000000000000" pitchFamily="2" charset="2"/>
              <a:buChar char="§"/>
            </a:pPr>
            <a:r>
              <a:rPr lang="it-IT" sz="3300" b="1" dirty="0">
                <a:latin typeface="Verdana" panose="020B0604030504040204" pitchFamily="34" charset="0"/>
                <a:ea typeface="Verdana" panose="020B0604030504040204" pitchFamily="34" charset="0"/>
                <a:cs typeface="Verdana" panose="020B0604030504040204" pitchFamily="34" charset="0"/>
              </a:rPr>
              <a:t>Legge sulle armi e tradizione del tiro</a:t>
            </a:r>
          </a:p>
          <a:p>
            <a:pPr>
              <a:lnSpc>
                <a:spcPct val="120000"/>
              </a:lnSpc>
              <a:buFont typeface="Wingdings" panose="05000000000000000000" pitchFamily="2" charset="2"/>
              <a:buChar char="§"/>
            </a:pPr>
            <a:r>
              <a:rPr lang="it-IT" sz="3300" b="1" dirty="0">
                <a:latin typeface="Verdana" panose="020B0604030504040204" pitchFamily="34" charset="0"/>
                <a:ea typeface="Verdana" panose="020B0604030504040204" pitchFamily="34" charset="0"/>
                <a:cs typeface="Verdana" panose="020B0604030504040204" pitchFamily="34" charset="0"/>
              </a:rPr>
              <a:t>Norme sui gas di scarico delle auto</a:t>
            </a:r>
          </a:p>
          <a:p>
            <a:pPr>
              <a:lnSpc>
                <a:spcPct val="120000"/>
              </a:lnSpc>
              <a:buFont typeface="Wingdings" panose="05000000000000000000" pitchFamily="2" charset="2"/>
              <a:buChar char="§"/>
            </a:pPr>
            <a:r>
              <a:rPr lang="it-IT" sz="3300" b="1" dirty="0">
                <a:latin typeface="Verdana" panose="020B0604030504040204" pitchFamily="34" charset="0"/>
                <a:ea typeface="Verdana" panose="020B0604030504040204" pitchFamily="34" charset="0"/>
                <a:cs typeface="Verdana" panose="020B0604030504040204" pitchFamily="34" charset="0"/>
              </a:rPr>
              <a:t>Potenza di aspirapolveri e lampadine</a:t>
            </a:r>
          </a:p>
          <a:p>
            <a:pPr>
              <a:lnSpc>
                <a:spcPct val="120000"/>
              </a:lnSpc>
              <a:buFont typeface="Wingdings" panose="05000000000000000000" pitchFamily="2" charset="2"/>
              <a:buChar char="§"/>
            </a:pPr>
            <a:r>
              <a:rPr lang="it-IT" sz="3300" b="1" dirty="0">
                <a:latin typeface="Verdana" panose="020B0604030504040204" pitchFamily="34" charset="0"/>
                <a:ea typeface="Verdana" panose="020B0604030504040204" pitchFamily="34" charset="0"/>
                <a:cs typeface="Verdana" panose="020B0604030504040204" pitchFamily="34" charset="0"/>
              </a:rPr>
              <a:t>Prevenzione da alcool e tabacco</a:t>
            </a:r>
          </a:p>
          <a:p>
            <a:pPr>
              <a:lnSpc>
                <a:spcPct val="120000"/>
              </a:lnSpc>
              <a:buFont typeface="Wingdings" panose="05000000000000000000" pitchFamily="2" charset="2"/>
              <a:buChar char="§"/>
            </a:pPr>
            <a:r>
              <a:rPr lang="it-IT" sz="3300" b="1" dirty="0">
                <a:latin typeface="Verdana" panose="020B0604030504040204" pitchFamily="34" charset="0"/>
                <a:ea typeface="Verdana" panose="020B0604030504040204" pitchFamily="34" charset="0"/>
                <a:cs typeface="Verdana" panose="020B0604030504040204" pitchFamily="34" charset="0"/>
              </a:rPr>
              <a:t>Foglietti illustrativi dei medicamenti</a:t>
            </a:r>
          </a:p>
          <a:p>
            <a:pPr>
              <a:lnSpc>
                <a:spcPct val="120000"/>
              </a:lnSpc>
              <a:buFont typeface="Wingdings" panose="05000000000000000000" pitchFamily="2" charset="2"/>
              <a:buChar char="§"/>
            </a:pPr>
            <a:r>
              <a:rPr lang="it-IT" sz="3300" b="1" dirty="0">
                <a:latin typeface="Verdana" panose="020B0604030504040204" pitchFamily="34" charset="0"/>
                <a:ea typeface="Verdana" panose="020B0604030504040204" pitchFamily="34" charset="0"/>
                <a:cs typeface="Verdana" panose="020B0604030504040204" pitchFamily="34" charset="0"/>
              </a:rPr>
              <a:t>La tutela dei salari viene attaccata (FlaM)</a:t>
            </a:r>
          </a:p>
          <a:p>
            <a:pPr>
              <a:lnSpc>
                <a:spcPct val="120000"/>
              </a:lnSpc>
              <a:buFontTx/>
              <a:buChar char="-"/>
            </a:pPr>
            <a:endParaRPr lang="it-IT" sz="29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5876790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900" b="1" dirty="0">
                <a:solidFill>
                  <a:prstClr val="black"/>
                </a:solidFill>
                <a:latin typeface="Verdana" panose="020B0604030504040204" pitchFamily="34" charset="0"/>
                <a:ea typeface="Verdana" panose="020B0604030504040204" pitchFamily="34" charset="0"/>
                <a:cs typeface="Verdana" panose="020B0604030504040204" pitchFamily="34" charset="0"/>
              </a:rPr>
              <a:t>Consiglio federale e amministrazione abusano del diritto internazionale</a:t>
            </a:r>
            <a:endParaRPr lang="it-IT" sz="2900" dirty="0"/>
          </a:p>
        </p:txBody>
      </p:sp>
      <p:sp>
        <p:nvSpPr>
          <p:cNvPr id="3" name="Segnaposto contenuto 2"/>
          <p:cNvSpPr>
            <a:spLocks noGrp="1"/>
          </p:cNvSpPr>
          <p:nvPr>
            <p:ph sz="half" idx="1"/>
          </p:nvPr>
        </p:nvSpPr>
        <p:spPr>
          <a:xfrm>
            <a:off x="755576" y="1825625"/>
            <a:ext cx="6948772" cy="3763615"/>
          </a:xfrm>
        </p:spPr>
        <p:txBody>
          <a:bodyPr>
            <a:normAutofit fontScale="92500" lnSpcReduction="10000"/>
          </a:bodyPr>
          <a:lstStyle/>
          <a:p>
            <a:pPr>
              <a:lnSpc>
                <a:spcPct val="120000"/>
              </a:lnSpc>
              <a:buFont typeface="Wingdings" panose="05000000000000000000" pitchFamily="2" charset="2"/>
              <a:buChar char="§"/>
            </a:pPr>
            <a:r>
              <a:rPr lang="it-IT" sz="2000" b="1" dirty="0">
                <a:latin typeface="Verdana" panose="020B0604030504040204" pitchFamily="34" charset="0"/>
                <a:ea typeface="Verdana" panose="020B0604030504040204" pitchFamily="34" charset="0"/>
                <a:cs typeface="Verdana" panose="020B0604030504040204" pitchFamily="34" charset="0"/>
              </a:rPr>
              <a:t>Democrazia diretta = più buonsenso in politica, meno regolamentazione</a:t>
            </a:r>
          </a:p>
          <a:p>
            <a:pPr>
              <a:lnSpc>
                <a:spcPct val="120000"/>
              </a:lnSpc>
              <a:buFont typeface="Wingdings" panose="05000000000000000000" pitchFamily="2" charset="2"/>
              <a:buChar char="§"/>
            </a:pPr>
            <a:r>
              <a:rPr lang="it-IT" sz="2000" b="1" dirty="0">
                <a:latin typeface="Verdana" panose="020B0604030504040204" pitchFamily="34" charset="0"/>
                <a:ea typeface="Verdana" panose="020B0604030504040204" pitchFamily="34" charset="0"/>
                <a:cs typeface="Verdana" panose="020B0604030504040204" pitchFamily="34" charset="0"/>
              </a:rPr>
              <a:t>Il diritto internazionale viene spesso abusato dal Consiglio federale e dall‘amministrazione:</a:t>
            </a:r>
          </a:p>
          <a:p>
            <a:pPr lvl="1">
              <a:lnSpc>
                <a:spcPct val="120000"/>
              </a:lnSpc>
              <a:buFont typeface="Wingdings" panose="05000000000000000000" pitchFamily="2" charset="2"/>
              <a:buChar char="§"/>
            </a:pPr>
            <a:r>
              <a:rPr lang="it-IT" sz="1600" b="1" dirty="0">
                <a:latin typeface="Verdana" panose="020B0604030504040204" pitchFamily="34" charset="0"/>
                <a:ea typeface="Verdana" panose="020B0604030504040204" pitchFamily="34" charset="0"/>
                <a:cs typeface="Verdana" panose="020B0604030504040204" pitchFamily="34" charset="0"/>
              </a:rPr>
              <a:t>Quale argomento contrario a iniziative popolari</a:t>
            </a:r>
          </a:p>
          <a:p>
            <a:pPr lvl="1">
              <a:lnSpc>
                <a:spcPct val="120000"/>
              </a:lnSpc>
              <a:buFont typeface="Wingdings" panose="05000000000000000000" pitchFamily="2" charset="2"/>
              <a:buChar char="§"/>
            </a:pPr>
            <a:r>
              <a:rPr lang="it-IT" sz="1600" b="1" dirty="0">
                <a:latin typeface="Verdana" panose="020B0604030504040204" pitchFamily="34" charset="0"/>
                <a:ea typeface="Verdana" panose="020B0604030504040204" pitchFamily="34" charset="0"/>
                <a:cs typeface="Verdana" panose="020B0604030504040204" pitchFamily="34" charset="0"/>
              </a:rPr>
              <a:t>Per introdurre dalla porta di servizio dei progetti che non otterrebbero la maggioranza del popolo</a:t>
            </a:r>
          </a:p>
          <a:p>
            <a:pPr lvl="1">
              <a:lnSpc>
                <a:spcPct val="120000"/>
              </a:lnSpc>
              <a:buFont typeface="Wingdings" panose="05000000000000000000" pitchFamily="2" charset="2"/>
              <a:buChar char="§"/>
            </a:pPr>
            <a:endParaRPr lang="it-IT" sz="2000" b="1" dirty="0">
              <a:latin typeface="Verdana" panose="020B0604030504040204" pitchFamily="34" charset="0"/>
              <a:ea typeface="Verdana" panose="020B0604030504040204" pitchFamily="34" charset="0"/>
              <a:cs typeface="Verdana" panose="020B0604030504040204" pitchFamily="34" charset="0"/>
            </a:endParaRPr>
          </a:p>
          <a:p>
            <a:pPr marL="0" indent="0">
              <a:lnSpc>
                <a:spcPct val="120000"/>
              </a:lnSpc>
              <a:buNone/>
            </a:pPr>
            <a:r>
              <a:rPr lang="it-IT" sz="2000" b="1" dirty="0">
                <a:latin typeface="Verdana" panose="020B0604030504040204" pitchFamily="34" charset="0"/>
                <a:ea typeface="Verdana" panose="020B0604030504040204" pitchFamily="34" charset="0"/>
                <a:cs typeface="Verdana" panose="020B0604030504040204" pitchFamily="34" charset="0"/>
              </a:rPr>
              <a:t>Es: iniziativa Fair-Food, inasprimento della legge sulle armi</a:t>
            </a:r>
          </a:p>
          <a:p>
            <a:endParaRPr lang="it-IT"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3DB37DB-0C2F-4F21-B162-F7D06DE76BBA}"/>
              </a:ext>
            </a:extLst>
          </p:cNvPr>
          <p:cNvSpPr>
            <a:spLocks noGrp="1"/>
          </p:cNvSpPr>
          <p:nvPr>
            <p:ph type="title"/>
          </p:nvPr>
        </p:nvSpPr>
        <p:spPr>
          <a:xfrm>
            <a:off x="287524" y="365125"/>
            <a:ext cx="8604956" cy="848003"/>
          </a:xfrm>
        </p:spPr>
        <p:txBody>
          <a:bodyPr anchor="t">
            <a:noAutofit/>
          </a:bodyPr>
          <a:lstStyle/>
          <a:p>
            <a:r>
              <a:rPr lang="it-IT" sz="2900" b="1" dirty="0">
                <a:latin typeface="Verdana" panose="020B0604030504040204" pitchFamily="34" charset="0"/>
                <a:ea typeface="Verdana" panose="020B0604030504040204" pitchFamily="34" charset="0"/>
                <a:cs typeface="Verdana" panose="020B0604030504040204" pitchFamily="34" charset="0"/>
              </a:rPr>
              <a:t>Si tratta di una questione fondamentale</a:t>
            </a:r>
          </a:p>
        </p:txBody>
      </p:sp>
      <p:sp>
        <p:nvSpPr>
          <p:cNvPr id="3" name="Inhaltsplatzhalter 2">
            <a:extLst>
              <a:ext uri="{FF2B5EF4-FFF2-40B4-BE49-F238E27FC236}">
                <a16:creationId xmlns:a16="http://schemas.microsoft.com/office/drawing/2014/main" id="{386569B1-E087-4D81-9278-16EDDB413A6C}"/>
              </a:ext>
            </a:extLst>
          </p:cNvPr>
          <p:cNvSpPr>
            <a:spLocks noGrp="1"/>
          </p:cNvSpPr>
          <p:nvPr>
            <p:ph sz="half" idx="1"/>
          </p:nvPr>
        </p:nvSpPr>
        <p:spPr>
          <a:xfrm>
            <a:off x="323528" y="1232756"/>
            <a:ext cx="8604956" cy="3924436"/>
          </a:xfrm>
        </p:spPr>
        <p:txBody>
          <a:bodyPr anchor="ctr">
            <a:normAutofit fontScale="47500" lnSpcReduction="20000"/>
          </a:bodyPr>
          <a:lstStyle/>
          <a:p>
            <a:pPr marL="0" indent="0">
              <a:lnSpc>
                <a:spcPct val="120000"/>
              </a:lnSpc>
              <a:buNone/>
            </a:pPr>
            <a:r>
              <a:rPr lang="it-IT" sz="3300" b="1" dirty="0">
                <a:latin typeface="Verdana" panose="020B0604030504040204" pitchFamily="34" charset="0"/>
                <a:ea typeface="Verdana" panose="020B0604030504040204" pitchFamily="34" charset="0"/>
                <a:cs typeface="Verdana" panose="020B0604030504040204" pitchFamily="34" charset="0"/>
              </a:rPr>
              <a:t>Volete continuare a co-decidere su ciò che fa stato nel nostro paese, oppure</a:t>
            </a:r>
          </a:p>
          <a:p>
            <a:pPr>
              <a:lnSpc>
                <a:spcPct val="120000"/>
              </a:lnSpc>
              <a:buFont typeface="Wingdings" panose="05000000000000000000" pitchFamily="2" charset="2"/>
              <a:buChar char="§"/>
            </a:pPr>
            <a:r>
              <a:rPr lang="it-IT" sz="3300" b="1" dirty="0">
                <a:latin typeface="Verdana" panose="020B0604030504040204" pitchFamily="34" charset="0"/>
                <a:ea typeface="Verdana" panose="020B0604030504040204" pitchFamily="34" charset="0"/>
                <a:cs typeface="Verdana" panose="020B0604030504040204" pitchFamily="34" charset="0"/>
              </a:rPr>
              <a:t>Volete che non ci sia più possibile espellere dei criminali violenti stranieri?</a:t>
            </a:r>
          </a:p>
          <a:p>
            <a:pPr>
              <a:lnSpc>
                <a:spcPct val="120000"/>
              </a:lnSpc>
              <a:buFont typeface="Wingdings" panose="05000000000000000000" pitchFamily="2" charset="2"/>
              <a:buChar char="§"/>
            </a:pPr>
            <a:r>
              <a:rPr lang="it-IT" sz="3300" b="1" dirty="0">
                <a:latin typeface="Verdana" panose="020B0604030504040204" pitchFamily="34" charset="0"/>
                <a:ea typeface="Verdana" panose="020B0604030504040204" pitchFamily="34" charset="0"/>
                <a:cs typeface="Verdana" panose="020B0604030504040204" pitchFamily="34" charset="0"/>
              </a:rPr>
              <a:t>Volete che sia l’UE a imporci i nostri tassi d’imposta (IVA, sovranità fiscale cantonale)?</a:t>
            </a:r>
          </a:p>
          <a:p>
            <a:pPr>
              <a:lnSpc>
                <a:spcPct val="120000"/>
              </a:lnSpc>
              <a:buFont typeface="Wingdings" panose="05000000000000000000" pitchFamily="2" charset="2"/>
              <a:buChar char="§"/>
            </a:pPr>
            <a:r>
              <a:rPr lang="it-IT" sz="3300" b="1" dirty="0">
                <a:latin typeface="Verdana" panose="020B0604030504040204" pitchFamily="34" charset="0"/>
                <a:ea typeface="Verdana" panose="020B0604030504040204" pitchFamily="34" charset="0"/>
                <a:cs typeface="Verdana" panose="020B0604030504040204" pitchFamily="34" charset="0"/>
              </a:rPr>
              <a:t>Volete che il diritto internazionale prevalga sulla nostra legge sulle armi?</a:t>
            </a:r>
          </a:p>
          <a:p>
            <a:pPr>
              <a:lnSpc>
                <a:spcPct val="120000"/>
              </a:lnSpc>
              <a:buFont typeface="Wingdings" panose="05000000000000000000" pitchFamily="2" charset="2"/>
              <a:buChar char="§"/>
            </a:pPr>
            <a:r>
              <a:rPr lang="it-IT" sz="3300" b="1" dirty="0">
                <a:latin typeface="Verdana" panose="020B0604030504040204" pitchFamily="34" charset="0"/>
                <a:ea typeface="Verdana" panose="020B0604030504040204" pitchFamily="34" charset="0"/>
                <a:cs typeface="Verdana" panose="020B0604030504040204" pitchFamily="34" charset="0"/>
              </a:rPr>
              <a:t>Volete che l’estero ci proibisca l’utilizzo del denaro contante?</a:t>
            </a:r>
          </a:p>
          <a:p>
            <a:pPr>
              <a:lnSpc>
                <a:spcPct val="120000"/>
              </a:lnSpc>
              <a:buFont typeface="Wingdings" panose="05000000000000000000" pitchFamily="2" charset="2"/>
              <a:buChar char="§"/>
            </a:pPr>
            <a:r>
              <a:rPr lang="it-IT" sz="3300" b="1" dirty="0">
                <a:latin typeface="Verdana" panose="020B0604030504040204" pitchFamily="34" charset="0"/>
                <a:ea typeface="Verdana" panose="020B0604030504040204" pitchFamily="34" charset="0"/>
                <a:cs typeface="Verdana" panose="020B0604030504040204" pitchFamily="34" charset="0"/>
              </a:rPr>
              <a:t>Volete introdurre la cittadinanza dell’Unione europea?</a:t>
            </a:r>
          </a:p>
          <a:p>
            <a:pPr marL="268288" indent="-268288">
              <a:lnSpc>
                <a:spcPct val="120000"/>
              </a:lnSpc>
              <a:spcBef>
                <a:spcPts val="0"/>
              </a:spcBef>
              <a:buNone/>
            </a:pPr>
            <a:r>
              <a:rPr lang="it-IT" sz="3300" b="1" dirty="0">
                <a:latin typeface="Verdana" panose="020B0604030504040204" pitchFamily="34" charset="0"/>
                <a:ea typeface="Verdana" panose="020B0604030504040204" pitchFamily="34" charset="0"/>
                <a:cs typeface="Verdana" panose="020B0604030504040204" pitchFamily="34" charset="0"/>
              </a:rPr>
              <a:t>   (totale libertà di stabilirsi da noi per tutti i cittadini UE, anche senza posto di lavoro – accesso a tutte le prestazioni sociali)</a:t>
            </a:r>
          </a:p>
        </p:txBody>
      </p:sp>
    </p:spTree>
    <p:extLst>
      <p:ext uri="{BB962C8B-B14F-4D97-AF65-F5344CB8AC3E}">
        <p14:creationId xmlns:p14="http://schemas.microsoft.com/office/powerpoint/2010/main" val="11168595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3DB37DB-0C2F-4F21-B162-F7D06DE76BBA}"/>
              </a:ext>
            </a:extLst>
          </p:cNvPr>
          <p:cNvSpPr>
            <a:spLocks noGrp="1"/>
          </p:cNvSpPr>
          <p:nvPr>
            <p:ph type="title"/>
          </p:nvPr>
        </p:nvSpPr>
        <p:spPr>
          <a:xfrm>
            <a:off x="395536" y="116632"/>
            <a:ext cx="8604956" cy="1325563"/>
          </a:xfrm>
        </p:spPr>
        <p:txBody>
          <a:bodyPr>
            <a:normAutofit/>
          </a:bodyPr>
          <a:lstStyle/>
          <a:p>
            <a:r>
              <a:rPr lang="it-IT" sz="3600" b="1" dirty="0">
                <a:latin typeface="Verdana" panose="020B0604030504040204" pitchFamily="34" charset="0"/>
                <a:ea typeface="Verdana" panose="020B0604030504040204" pitchFamily="34" charset="0"/>
                <a:cs typeface="Verdana" panose="020B0604030504040204" pitchFamily="34" charset="0"/>
              </a:rPr>
              <a:t>Noi CH sappiamo meglio che cosa è bene per noi!</a:t>
            </a:r>
          </a:p>
        </p:txBody>
      </p:sp>
      <p:sp>
        <p:nvSpPr>
          <p:cNvPr id="3" name="Inhaltsplatzhalter 2">
            <a:extLst>
              <a:ext uri="{FF2B5EF4-FFF2-40B4-BE49-F238E27FC236}">
                <a16:creationId xmlns:a16="http://schemas.microsoft.com/office/drawing/2014/main" id="{386569B1-E087-4D81-9278-16EDDB413A6C}"/>
              </a:ext>
            </a:extLst>
          </p:cNvPr>
          <p:cNvSpPr>
            <a:spLocks noGrp="1"/>
          </p:cNvSpPr>
          <p:nvPr>
            <p:ph sz="half" idx="1"/>
          </p:nvPr>
        </p:nvSpPr>
        <p:spPr>
          <a:xfrm>
            <a:off x="391378" y="1772817"/>
            <a:ext cx="8604956" cy="1908212"/>
          </a:xfrm>
        </p:spPr>
        <p:txBody>
          <a:bodyPr anchor="ctr">
            <a:normAutofit/>
          </a:bodyPr>
          <a:lstStyle/>
          <a:p>
            <a:pPr marL="0" indent="0">
              <a:lnSpc>
                <a:spcPct val="120000"/>
              </a:lnSpc>
              <a:spcBef>
                <a:spcPts val="0"/>
              </a:spcBef>
              <a:buNone/>
            </a:pPr>
            <a:r>
              <a:rPr lang="it-IT" sz="3000" b="1" dirty="0">
                <a:latin typeface="Verdana" panose="020B0604030504040204" pitchFamily="34" charset="0"/>
                <a:ea typeface="Verdana" panose="020B0604030504040204" pitchFamily="34" charset="0"/>
                <a:cs typeface="Verdana" panose="020B0604030504040204" pitchFamily="34" charset="0"/>
              </a:rPr>
              <a:t>Non si tratta di sinistra o di destra. </a:t>
            </a:r>
          </a:p>
          <a:p>
            <a:pPr marL="0" indent="0">
              <a:lnSpc>
                <a:spcPct val="120000"/>
              </a:lnSpc>
              <a:spcBef>
                <a:spcPts val="0"/>
              </a:spcBef>
              <a:buNone/>
            </a:pPr>
            <a:r>
              <a:rPr lang="it-IT" sz="3000" b="1" dirty="0">
                <a:latin typeface="Verdana" panose="020B0604030504040204" pitchFamily="34" charset="0"/>
                <a:ea typeface="Verdana" panose="020B0604030504040204" pitchFamily="34" charset="0"/>
                <a:cs typeface="Verdana" panose="020B0604030504040204" pitchFamily="34" charset="0"/>
              </a:rPr>
              <a:t>Si tratta del principio, chi decide nel nostro paese.</a:t>
            </a:r>
          </a:p>
          <a:p>
            <a:pPr>
              <a:buFontTx/>
              <a:buChar char="-"/>
            </a:pPr>
            <a:endParaRPr lang="de-CH" sz="3000" dirty="0">
              <a:latin typeface="Verdana" panose="020B0604030504040204" pitchFamily="34" charset="0"/>
              <a:ea typeface="Verdana" panose="020B0604030504040204" pitchFamily="34" charset="0"/>
              <a:cs typeface="Verdana" panose="020B0604030504040204" pitchFamily="34" charset="0"/>
            </a:endParaRPr>
          </a:p>
        </p:txBody>
      </p:sp>
      <p:sp>
        <p:nvSpPr>
          <p:cNvPr id="6" name="Inhaltsplatzhalter 2">
            <a:extLst>
              <a:ext uri="{FF2B5EF4-FFF2-40B4-BE49-F238E27FC236}">
                <a16:creationId xmlns:a16="http://schemas.microsoft.com/office/drawing/2014/main" id="{5EFF62DC-5BE9-4617-AC81-C3E626ABC2DE}"/>
              </a:ext>
            </a:extLst>
          </p:cNvPr>
          <p:cNvSpPr txBox="1">
            <a:spLocks/>
          </p:cNvSpPr>
          <p:nvPr/>
        </p:nvSpPr>
        <p:spPr>
          <a:xfrm>
            <a:off x="398077" y="3717032"/>
            <a:ext cx="8604956" cy="1506583"/>
          </a:xfrm>
          <a:prstGeom prst="rect">
            <a:avLst/>
          </a:prstGeom>
          <a:solidFill>
            <a:schemeClr val="accent2">
              <a:lumMod val="20000"/>
              <a:lumOff val="80000"/>
            </a:schemeClr>
          </a:solidFill>
        </p:spPr>
        <p:txBody>
          <a:bodyPr vert="horz" lIns="91440" tIns="45720" rIns="91440" bIns="45720" rtlCol="0" anchor="ctr">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de-CH" sz="2600" b="1" dirty="0">
              <a:latin typeface="Verdana" panose="020B0604030504040204" pitchFamily="34" charset="0"/>
              <a:ea typeface="Verdana" panose="020B0604030504040204" pitchFamily="34" charset="0"/>
              <a:cs typeface="Verdana" panose="020B0604030504040204" pitchFamily="34" charset="0"/>
            </a:endParaRPr>
          </a:p>
          <a:p>
            <a:pPr marL="0" indent="0">
              <a:lnSpc>
                <a:spcPct val="120000"/>
              </a:lnSpc>
              <a:buFont typeface="Arial" panose="020B0604020202020204" pitchFamily="34" charset="0"/>
              <a:buNone/>
            </a:pPr>
            <a:r>
              <a:rPr lang="it-IT" sz="3200" b="1" dirty="0">
                <a:latin typeface="Verdana" panose="020B0604030504040204" pitchFamily="34" charset="0"/>
                <a:ea typeface="Verdana" panose="020B0604030504040204" pitchFamily="34" charset="0"/>
                <a:cs typeface="Verdana" panose="020B0604030504040204" pitchFamily="34" charset="0"/>
              </a:rPr>
              <a:t>Mantenere la democrazia diretta significa che anche in futuro saremo noi CH a decidere. </a:t>
            </a:r>
          </a:p>
          <a:p>
            <a:pPr>
              <a:buFontTx/>
              <a:buChar char="-"/>
            </a:pPr>
            <a:endParaRPr lang="it-IT" sz="29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0811498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3DB37DB-0C2F-4F21-B162-F7D06DE76BBA}"/>
              </a:ext>
            </a:extLst>
          </p:cNvPr>
          <p:cNvSpPr>
            <a:spLocks noGrp="1"/>
          </p:cNvSpPr>
          <p:nvPr>
            <p:ph type="title"/>
          </p:nvPr>
        </p:nvSpPr>
        <p:spPr>
          <a:xfrm>
            <a:off x="395536" y="80629"/>
            <a:ext cx="8604956" cy="1008112"/>
          </a:xfrm>
        </p:spPr>
        <p:txBody>
          <a:bodyPr anchor="t">
            <a:normAutofit/>
          </a:bodyPr>
          <a:lstStyle/>
          <a:p>
            <a:r>
              <a:rPr lang="it-IT" sz="3600" b="1" dirty="0">
                <a:latin typeface="Verdana" panose="020B0604030504040204" pitchFamily="34" charset="0"/>
                <a:ea typeface="Verdana" panose="020B0604030504040204" pitchFamily="34" charset="0"/>
                <a:cs typeface="Verdana" panose="020B0604030504040204" pitchFamily="34" charset="0"/>
              </a:rPr>
              <a:t>Il diritto internazionale è:</a:t>
            </a:r>
          </a:p>
        </p:txBody>
      </p:sp>
      <p:sp>
        <p:nvSpPr>
          <p:cNvPr id="3" name="Inhaltsplatzhalter 2">
            <a:extLst>
              <a:ext uri="{FF2B5EF4-FFF2-40B4-BE49-F238E27FC236}">
                <a16:creationId xmlns:a16="http://schemas.microsoft.com/office/drawing/2014/main" id="{386569B1-E087-4D81-9278-16EDDB413A6C}"/>
              </a:ext>
            </a:extLst>
          </p:cNvPr>
          <p:cNvSpPr>
            <a:spLocks noGrp="1"/>
          </p:cNvSpPr>
          <p:nvPr>
            <p:ph sz="half" idx="1"/>
          </p:nvPr>
        </p:nvSpPr>
        <p:spPr>
          <a:xfrm>
            <a:off x="395536" y="1341185"/>
            <a:ext cx="8604956" cy="1907795"/>
          </a:xfrm>
        </p:spPr>
        <p:txBody>
          <a:bodyPr anchor="ctr">
            <a:normAutofit fontScale="92500" lnSpcReduction="10000"/>
          </a:bodyPr>
          <a:lstStyle/>
          <a:p>
            <a:pPr marL="0" indent="0">
              <a:lnSpc>
                <a:spcPct val="120000"/>
              </a:lnSpc>
              <a:buNone/>
            </a:pPr>
            <a:r>
              <a:rPr lang="de-CH" sz="1100" b="1" dirty="0">
                <a:latin typeface="Verdana" panose="020B0604030504040204" pitchFamily="34" charset="0"/>
                <a:ea typeface="Verdana" panose="020B0604030504040204" pitchFamily="34" charset="0"/>
                <a:cs typeface="Verdana" panose="020B0604030504040204" pitchFamily="34" charset="0"/>
              </a:rPr>
              <a:t> </a:t>
            </a:r>
            <a:endParaRPr lang="de-CH" b="1" dirty="0">
              <a:latin typeface="Verdana" panose="020B0604030504040204" pitchFamily="34" charset="0"/>
              <a:ea typeface="Verdana" panose="020B0604030504040204" pitchFamily="34" charset="0"/>
              <a:cs typeface="Verdana" panose="020B0604030504040204" pitchFamily="34" charset="0"/>
            </a:endParaRPr>
          </a:p>
          <a:p>
            <a:pPr>
              <a:lnSpc>
                <a:spcPct val="120000"/>
              </a:lnSpc>
              <a:spcBef>
                <a:spcPts val="600"/>
              </a:spcBef>
              <a:buFontTx/>
              <a:buChar char="-"/>
            </a:pPr>
            <a:r>
              <a:rPr lang="it-IT" b="1" dirty="0">
                <a:latin typeface="Verdana" panose="020B0604030504040204" pitchFamily="34" charset="0"/>
                <a:ea typeface="Verdana" panose="020B0604030504040204" pitchFamily="34" charset="0"/>
                <a:cs typeface="Verdana" panose="020B0604030504040204" pitchFamily="34" charset="0"/>
              </a:rPr>
              <a:t>la massima fonte di regolamentazioni</a:t>
            </a:r>
          </a:p>
          <a:p>
            <a:pPr>
              <a:lnSpc>
                <a:spcPct val="120000"/>
              </a:lnSpc>
              <a:spcBef>
                <a:spcPts val="600"/>
              </a:spcBef>
              <a:buFontTx/>
              <a:buChar char="-"/>
            </a:pPr>
            <a:r>
              <a:rPr lang="it-IT" b="1" dirty="0">
                <a:latin typeface="Verdana" panose="020B0604030504040204" pitchFamily="34" charset="0"/>
                <a:ea typeface="Verdana" panose="020B0604030504040204" pitchFamily="34" charset="0"/>
                <a:cs typeface="Verdana" panose="020B0604030504040204" pitchFamily="34" charset="0"/>
              </a:rPr>
              <a:t>rafforza il centralismo</a:t>
            </a:r>
          </a:p>
          <a:p>
            <a:pPr>
              <a:lnSpc>
                <a:spcPct val="120000"/>
              </a:lnSpc>
              <a:spcBef>
                <a:spcPts val="600"/>
              </a:spcBef>
              <a:buFontTx/>
              <a:buChar char="-"/>
            </a:pPr>
            <a:r>
              <a:rPr lang="it-IT" b="1" dirty="0">
                <a:latin typeface="Verdana" panose="020B0604030504040204" pitchFamily="34" charset="0"/>
                <a:ea typeface="Verdana" panose="020B0604030504040204" pitchFamily="34" charset="0"/>
                <a:cs typeface="Verdana" panose="020B0604030504040204" pitchFamily="34" charset="0"/>
              </a:rPr>
              <a:t>responsabile di ancor più burocrazia</a:t>
            </a:r>
          </a:p>
          <a:p>
            <a:pPr>
              <a:buFontTx/>
              <a:buChar char="-"/>
            </a:pPr>
            <a:endParaRPr lang="it-IT" sz="1000" dirty="0">
              <a:latin typeface="Verdana" panose="020B0604030504040204" pitchFamily="34" charset="0"/>
              <a:ea typeface="Verdana" panose="020B0604030504040204" pitchFamily="34" charset="0"/>
              <a:cs typeface="Verdana" panose="020B0604030504040204" pitchFamily="34" charset="0"/>
            </a:endParaRPr>
          </a:p>
        </p:txBody>
      </p:sp>
      <p:sp>
        <p:nvSpPr>
          <p:cNvPr id="6" name="Inhaltsplatzhalter 2">
            <a:extLst>
              <a:ext uri="{FF2B5EF4-FFF2-40B4-BE49-F238E27FC236}">
                <a16:creationId xmlns:a16="http://schemas.microsoft.com/office/drawing/2014/main" id="{9CDAD6E2-8F2A-4B59-8525-BF96E7A8A45C}"/>
              </a:ext>
            </a:extLst>
          </p:cNvPr>
          <p:cNvSpPr txBox="1">
            <a:spLocks/>
          </p:cNvSpPr>
          <p:nvPr/>
        </p:nvSpPr>
        <p:spPr>
          <a:xfrm>
            <a:off x="215516" y="3681028"/>
            <a:ext cx="8604956" cy="1583343"/>
          </a:xfrm>
          <a:prstGeom prst="rect">
            <a:avLst/>
          </a:prstGeom>
          <a:solidFill>
            <a:schemeClr val="accent2">
              <a:lumMod val="20000"/>
              <a:lumOff val="80000"/>
            </a:schemeClr>
          </a:solidFill>
        </p:spPr>
        <p:txBody>
          <a:bodyPr vert="horz" lIns="91440" tIns="45720" rIns="91440" bIns="45720" rtlCol="0" anchor="ctr">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buFont typeface="Arial" panose="020B0604020202020204" pitchFamily="34" charset="0"/>
              <a:buNone/>
            </a:pPr>
            <a:r>
              <a:rPr lang="it-IT" sz="3300" b="1" dirty="0">
                <a:latin typeface="Verdana" panose="020B0604030504040204" pitchFamily="34" charset="0"/>
                <a:ea typeface="Verdana" panose="020B0604030504040204" pitchFamily="34" charset="0"/>
                <a:cs typeface="Verdana" panose="020B0604030504040204" pitchFamily="34" charset="0"/>
              </a:rPr>
              <a:t>Chi vuole fermare tutto questo, dice </a:t>
            </a:r>
          </a:p>
          <a:p>
            <a:pPr marL="0" indent="0">
              <a:lnSpc>
                <a:spcPct val="120000"/>
              </a:lnSpc>
              <a:buFont typeface="Arial" panose="020B0604020202020204" pitchFamily="34" charset="0"/>
              <a:buNone/>
            </a:pPr>
            <a:r>
              <a:rPr lang="it-IT" sz="3300" b="1" dirty="0">
                <a:latin typeface="Verdana" panose="020B0604030504040204" pitchFamily="34" charset="0"/>
                <a:ea typeface="Verdana" panose="020B0604030504040204" pitchFamily="34" charset="0"/>
                <a:cs typeface="Verdana" panose="020B0604030504040204" pitchFamily="34" charset="0"/>
              </a:rPr>
              <a:t>SÌ all‘iniziativa per l‘autodeterminazione </a:t>
            </a:r>
            <a:endParaRPr lang="it-IT" sz="29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848976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3DB37DB-0C2F-4F21-B162-F7D06DE76BBA}"/>
              </a:ext>
            </a:extLst>
          </p:cNvPr>
          <p:cNvSpPr>
            <a:spLocks noGrp="1"/>
          </p:cNvSpPr>
          <p:nvPr>
            <p:ph type="title"/>
          </p:nvPr>
        </p:nvSpPr>
        <p:spPr>
          <a:xfrm>
            <a:off x="287524" y="365125"/>
            <a:ext cx="8856476" cy="1325563"/>
          </a:xfrm>
        </p:spPr>
        <p:txBody>
          <a:bodyPr>
            <a:normAutofit/>
          </a:bodyPr>
          <a:lstStyle/>
          <a:p>
            <a:r>
              <a:rPr lang="it-IT" sz="3100" b="1" dirty="0">
                <a:latin typeface="Verdana" panose="020B0604030504040204" pitchFamily="34" charset="0"/>
                <a:ea typeface="Verdana" panose="020B0604030504040204" pitchFamily="34" charset="0"/>
                <a:cs typeface="Verdana" panose="020B0604030504040204" pitchFamily="34" charset="0"/>
              </a:rPr>
              <a:t>Il centralismo indebolisce comuni e cantoni</a:t>
            </a:r>
            <a:endParaRPr lang="it-IT" sz="3600" b="1" dirty="0">
              <a:latin typeface="Verdana" panose="020B0604030504040204" pitchFamily="34" charset="0"/>
              <a:ea typeface="Verdana" panose="020B0604030504040204" pitchFamily="34" charset="0"/>
              <a:cs typeface="Verdana" panose="020B0604030504040204" pitchFamily="34" charset="0"/>
            </a:endParaRPr>
          </a:p>
        </p:txBody>
      </p:sp>
      <p:sp>
        <p:nvSpPr>
          <p:cNvPr id="3" name="Inhaltsplatzhalter 2">
            <a:extLst>
              <a:ext uri="{FF2B5EF4-FFF2-40B4-BE49-F238E27FC236}">
                <a16:creationId xmlns:a16="http://schemas.microsoft.com/office/drawing/2014/main" id="{386569B1-E087-4D81-9278-16EDDB413A6C}"/>
              </a:ext>
            </a:extLst>
          </p:cNvPr>
          <p:cNvSpPr>
            <a:spLocks noGrp="1"/>
          </p:cNvSpPr>
          <p:nvPr>
            <p:ph sz="half" idx="1"/>
          </p:nvPr>
        </p:nvSpPr>
        <p:spPr>
          <a:xfrm>
            <a:off x="395536" y="1689363"/>
            <a:ext cx="8604956" cy="3955294"/>
          </a:xfrm>
        </p:spPr>
        <p:txBody>
          <a:bodyPr anchor="ctr">
            <a:normAutofit/>
          </a:bodyPr>
          <a:lstStyle/>
          <a:p>
            <a:pPr>
              <a:buFont typeface="Wingdings" panose="05000000000000000000" pitchFamily="2" charset="2"/>
              <a:buChar char="§"/>
            </a:pPr>
            <a:r>
              <a:rPr lang="it-IT" b="1" dirty="0">
                <a:latin typeface="Verdana" panose="020B0604030504040204" pitchFamily="34" charset="0"/>
                <a:ea typeface="Verdana" panose="020B0604030504040204" pitchFamily="34" charset="0"/>
                <a:cs typeface="Verdana" panose="020B0604030504040204" pitchFamily="34" charset="0"/>
              </a:rPr>
              <a:t>Il diritto internazionale posto al di sopra del diritto CH, significa limitare l‘autonomia di comuni e cantoni</a:t>
            </a:r>
          </a:p>
          <a:p>
            <a:pPr>
              <a:buFont typeface="Wingdings" panose="05000000000000000000" pitchFamily="2" charset="2"/>
              <a:buChar char="§"/>
            </a:pPr>
            <a:r>
              <a:rPr lang="it-IT" b="1" dirty="0">
                <a:latin typeface="Verdana" panose="020B0604030504040204" pitchFamily="34" charset="0"/>
                <a:ea typeface="Verdana" panose="020B0604030504040204" pitchFamily="34" charset="0"/>
                <a:cs typeface="Verdana" panose="020B0604030504040204" pitchFamily="34" charset="0"/>
              </a:rPr>
              <a:t>Esautorazione di comuni e cantoni</a:t>
            </a:r>
          </a:p>
          <a:p>
            <a:pPr>
              <a:buFont typeface="Wingdings" panose="05000000000000000000" pitchFamily="2" charset="2"/>
              <a:buChar char="§"/>
            </a:pPr>
            <a:r>
              <a:rPr lang="it-IT" b="1" dirty="0">
                <a:latin typeface="Verdana" panose="020B0604030504040204" pitchFamily="34" charset="0"/>
                <a:ea typeface="Verdana" panose="020B0604030504040204" pitchFamily="34" charset="0"/>
                <a:cs typeface="Verdana" panose="020B0604030504040204" pitchFamily="34" charset="0"/>
              </a:rPr>
              <a:t>La centralizzazione a livello federale sarà ancora più marcata</a:t>
            </a:r>
          </a:p>
        </p:txBody>
      </p:sp>
    </p:spTree>
    <p:extLst>
      <p:ext uri="{BB962C8B-B14F-4D97-AF65-F5344CB8AC3E}">
        <p14:creationId xmlns:p14="http://schemas.microsoft.com/office/powerpoint/2010/main" val="30832284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3DB37DB-0C2F-4F21-B162-F7D06DE76BBA}"/>
              </a:ext>
            </a:extLst>
          </p:cNvPr>
          <p:cNvSpPr>
            <a:spLocks noGrp="1"/>
          </p:cNvSpPr>
          <p:nvPr>
            <p:ph type="title"/>
          </p:nvPr>
        </p:nvSpPr>
        <p:spPr>
          <a:xfrm>
            <a:off x="287524" y="365125"/>
            <a:ext cx="8604956" cy="1325563"/>
          </a:xfrm>
        </p:spPr>
        <p:txBody>
          <a:bodyPr>
            <a:normAutofit/>
          </a:bodyPr>
          <a:lstStyle/>
          <a:p>
            <a:r>
              <a:rPr lang="it-IT" sz="3600" b="1" dirty="0">
                <a:latin typeface="Verdana" panose="020B0604030504040204" pitchFamily="34" charset="0"/>
                <a:ea typeface="Verdana" panose="020B0604030504040204" pitchFamily="34" charset="0"/>
                <a:cs typeface="Verdana" panose="020B0604030504040204" pitchFamily="34" charset="0"/>
              </a:rPr>
              <a:t>Il Consiglio federale nel 2010:</a:t>
            </a:r>
            <a:br>
              <a:rPr lang="it-IT" sz="3600" b="1" dirty="0">
                <a:latin typeface="Verdana" panose="020B0604030504040204" pitchFamily="34" charset="0"/>
                <a:ea typeface="Verdana" panose="020B0604030504040204" pitchFamily="34" charset="0"/>
                <a:cs typeface="Verdana" panose="020B0604030504040204" pitchFamily="34" charset="0"/>
              </a:rPr>
            </a:br>
            <a:endParaRPr lang="it-IT" sz="3600" b="1" dirty="0">
              <a:latin typeface="Verdana" panose="020B0604030504040204" pitchFamily="34" charset="0"/>
              <a:ea typeface="Verdana" panose="020B0604030504040204" pitchFamily="34" charset="0"/>
              <a:cs typeface="Verdana" panose="020B0604030504040204" pitchFamily="34" charset="0"/>
            </a:endParaRPr>
          </a:p>
        </p:txBody>
      </p:sp>
      <p:sp>
        <p:nvSpPr>
          <p:cNvPr id="3" name="Inhaltsplatzhalter 2">
            <a:extLst>
              <a:ext uri="{FF2B5EF4-FFF2-40B4-BE49-F238E27FC236}">
                <a16:creationId xmlns:a16="http://schemas.microsoft.com/office/drawing/2014/main" id="{386569B1-E087-4D81-9278-16EDDB413A6C}"/>
              </a:ext>
            </a:extLst>
          </p:cNvPr>
          <p:cNvSpPr>
            <a:spLocks noGrp="1"/>
          </p:cNvSpPr>
          <p:nvPr>
            <p:ph sz="half" idx="1"/>
          </p:nvPr>
        </p:nvSpPr>
        <p:spPr>
          <a:xfrm>
            <a:off x="0" y="1691516"/>
            <a:ext cx="8712968" cy="2542928"/>
          </a:xfrm>
        </p:spPr>
        <p:txBody>
          <a:bodyPr>
            <a:normAutofit fontScale="85000" lnSpcReduction="10000"/>
          </a:bodyPr>
          <a:lstStyle/>
          <a:p>
            <a:pPr marL="457200" lvl="1" indent="0">
              <a:lnSpc>
                <a:spcPct val="120000"/>
              </a:lnSpc>
              <a:buNone/>
            </a:pPr>
            <a:r>
              <a:rPr lang="it-IT" sz="1600" b="1" dirty="0">
                <a:latin typeface="Verdana" panose="020B0604030504040204" pitchFamily="34" charset="0"/>
                <a:ea typeface="Verdana" panose="020B0604030504040204" pitchFamily="34" charset="0"/>
                <a:cs typeface="Verdana" panose="020B0604030504040204" pitchFamily="34" charset="0"/>
              </a:rPr>
              <a:t>Lo stesso Consiglio federale, in risposta ai postulati 07.3764 e 08.3765, diceva nel suo rapporto del 2010: </a:t>
            </a:r>
          </a:p>
          <a:p>
            <a:pPr marL="457200" lvl="1" indent="0">
              <a:lnSpc>
                <a:spcPct val="120000"/>
              </a:lnSpc>
              <a:buNone/>
            </a:pPr>
            <a:r>
              <a:rPr lang="it-IT" sz="3000" b="1" dirty="0">
                <a:latin typeface="Verdana" panose="020B0604030504040204" pitchFamily="34" charset="0"/>
                <a:ea typeface="Verdana" panose="020B0604030504040204" pitchFamily="34" charset="0"/>
                <a:cs typeface="Verdana" panose="020B0604030504040204" pitchFamily="34" charset="0"/>
              </a:rPr>
              <a:t>«In nessuno Stato, inoltre, viene concesso al diritto internazionale il primato illimitato sul diritto nazionale...»</a:t>
            </a:r>
          </a:p>
          <a:p>
            <a:pPr marL="457200" lvl="1" indent="0">
              <a:lnSpc>
                <a:spcPct val="120000"/>
              </a:lnSpc>
              <a:buNone/>
            </a:pPr>
            <a:r>
              <a:rPr lang="it-IT" sz="2800" b="1" dirty="0">
                <a:latin typeface="Verdana" panose="020B0604030504040204" pitchFamily="34" charset="0"/>
                <a:ea typeface="Verdana" panose="020B0604030504040204" pitchFamily="34" charset="0"/>
                <a:cs typeface="Verdana" panose="020B0604030504040204" pitchFamily="34" charset="0"/>
              </a:rPr>
              <a:t> </a:t>
            </a:r>
            <a:endParaRPr lang="it-IT" dirty="0">
              <a:latin typeface="Verdana" panose="020B0604030504040204" pitchFamily="34" charset="0"/>
              <a:ea typeface="Verdana" panose="020B0604030504040204" pitchFamily="34" charset="0"/>
              <a:cs typeface="Verdana" panose="020B0604030504040204" pitchFamily="34" charset="0"/>
            </a:endParaRPr>
          </a:p>
        </p:txBody>
      </p:sp>
      <p:sp>
        <p:nvSpPr>
          <p:cNvPr id="6" name="Inhaltsplatzhalter 2">
            <a:extLst>
              <a:ext uri="{FF2B5EF4-FFF2-40B4-BE49-F238E27FC236}">
                <a16:creationId xmlns:a16="http://schemas.microsoft.com/office/drawing/2014/main" id="{0D3C380C-2FDB-4882-8875-E4C598F4EE33}"/>
              </a:ext>
            </a:extLst>
          </p:cNvPr>
          <p:cNvSpPr txBox="1">
            <a:spLocks/>
          </p:cNvSpPr>
          <p:nvPr/>
        </p:nvSpPr>
        <p:spPr>
          <a:xfrm>
            <a:off x="287524" y="3861048"/>
            <a:ext cx="8604956" cy="1548172"/>
          </a:xfrm>
          <a:prstGeom prst="rect">
            <a:avLst/>
          </a:prstGeom>
          <a:solidFill>
            <a:schemeClr val="accent2">
              <a:lumMod val="20000"/>
              <a:lumOff val="80000"/>
            </a:schemeClr>
          </a:solidFill>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lnSpc>
                <a:spcPct val="120000"/>
              </a:lnSpc>
              <a:buFont typeface="Arial" panose="020B0604020202020204" pitchFamily="34" charset="0"/>
              <a:buNone/>
            </a:pPr>
            <a:r>
              <a:rPr lang="it-IT" sz="2800" b="1" dirty="0">
                <a:latin typeface="Verdana" panose="020B0604030504040204" pitchFamily="34" charset="0"/>
                <a:ea typeface="Verdana" panose="020B0604030504040204" pitchFamily="34" charset="0"/>
                <a:cs typeface="Verdana" panose="020B0604030504040204" pitchFamily="34" charset="0"/>
              </a:rPr>
              <a:t>Perché dovrebbe proprio la Svizzera, il paese più liberale del mondo, essere il primo Stato a farlo?</a:t>
            </a:r>
            <a:endParaRPr lang="it-IT"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9172728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3DB37DB-0C2F-4F21-B162-F7D06DE76BBA}"/>
              </a:ext>
            </a:extLst>
          </p:cNvPr>
          <p:cNvSpPr>
            <a:spLocks noGrp="1"/>
          </p:cNvSpPr>
          <p:nvPr>
            <p:ph type="title"/>
          </p:nvPr>
        </p:nvSpPr>
        <p:spPr>
          <a:xfrm>
            <a:off x="287524" y="273604"/>
            <a:ext cx="8363272" cy="923147"/>
          </a:xfrm>
        </p:spPr>
        <p:txBody>
          <a:bodyPr anchor="t">
            <a:normAutofit fontScale="90000"/>
          </a:bodyPr>
          <a:lstStyle/>
          <a:p>
            <a:r>
              <a:rPr lang="it-IT" sz="3600" b="1" dirty="0">
                <a:latin typeface="Verdana" panose="020B0604030504040204" pitchFamily="34" charset="0"/>
                <a:ea typeface="Verdana" panose="020B0604030504040204" pitchFamily="34" charset="0"/>
                <a:cs typeface="Verdana" panose="020B0604030504040204" pitchFamily="34" charset="0"/>
              </a:rPr>
              <a:t>Critiche giustificate all‘attuale evoluzione: </a:t>
            </a:r>
          </a:p>
        </p:txBody>
      </p:sp>
      <p:sp>
        <p:nvSpPr>
          <p:cNvPr id="8" name="Inhaltsplatzhalter 2">
            <a:extLst>
              <a:ext uri="{FF2B5EF4-FFF2-40B4-BE49-F238E27FC236}">
                <a16:creationId xmlns:a16="http://schemas.microsoft.com/office/drawing/2014/main" id="{98722D23-5374-4114-AFAA-8DC67DC203F1}"/>
              </a:ext>
            </a:extLst>
          </p:cNvPr>
          <p:cNvSpPr>
            <a:spLocks noGrp="1"/>
          </p:cNvSpPr>
          <p:nvPr>
            <p:ph idx="1"/>
          </p:nvPr>
        </p:nvSpPr>
        <p:spPr>
          <a:xfrm>
            <a:off x="287524" y="1232756"/>
            <a:ext cx="8363272" cy="4680520"/>
          </a:xfrm>
        </p:spPr>
        <p:txBody>
          <a:bodyPr>
            <a:normAutofit fontScale="62500" lnSpcReduction="20000"/>
          </a:bodyPr>
          <a:lstStyle/>
          <a:p>
            <a:pPr marL="0" indent="0">
              <a:lnSpc>
                <a:spcPct val="120000"/>
              </a:lnSpc>
              <a:spcBef>
                <a:spcPts val="300"/>
              </a:spcBef>
              <a:buNone/>
            </a:pPr>
            <a:r>
              <a:rPr lang="it-IT" sz="1900" dirty="0">
                <a:latin typeface="Verdana" panose="020B0604030504040204" pitchFamily="34" charset="0"/>
                <a:ea typeface="Verdana" panose="020B0604030504040204" pitchFamily="34" charset="0"/>
                <a:cs typeface="Verdana" panose="020B0604030504040204" pitchFamily="34" charset="0"/>
              </a:rPr>
              <a:t>«Consiglio federale e media criticano aspramente l‘iniziativa per l‘autodeterminazione dell‘UDC. A torto. La proposta chiede infatti un‘ovvietà. In nessun caso l‘approvazione dell‘iniziativa inficerebbe  la validità in Svizzera dei diritti umani.»</a:t>
            </a:r>
          </a:p>
          <a:p>
            <a:pPr marL="0" indent="0" algn="r">
              <a:lnSpc>
                <a:spcPct val="120000"/>
              </a:lnSpc>
              <a:spcBef>
                <a:spcPts val="300"/>
              </a:spcBef>
              <a:buNone/>
            </a:pPr>
            <a:r>
              <a:rPr lang="it-IT" sz="1900" b="1" dirty="0">
                <a:latin typeface="Verdana" panose="020B0604030504040204" pitchFamily="34" charset="0"/>
                <a:ea typeface="Verdana" panose="020B0604030504040204" pitchFamily="34" charset="0"/>
                <a:cs typeface="Verdana" panose="020B0604030504040204" pitchFamily="34" charset="0"/>
              </a:rPr>
              <a:t>Marcel Niggli</a:t>
            </a:r>
            <a:r>
              <a:rPr lang="it-IT" sz="1900" dirty="0">
                <a:latin typeface="Verdana" panose="020B0604030504040204" pitchFamily="34" charset="0"/>
                <a:ea typeface="Verdana" panose="020B0604030504040204" pitchFamily="34" charset="0"/>
                <a:cs typeface="Verdana" panose="020B0604030504040204" pitchFamily="34" charset="0"/>
              </a:rPr>
              <a:t>, professore di diritto penale (Weltwoche, 22.1.2018)</a:t>
            </a:r>
          </a:p>
          <a:p>
            <a:pPr>
              <a:lnSpc>
                <a:spcPct val="120000"/>
              </a:lnSpc>
              <a:spcBef>
                <a:spcPts val="300"/>
              </a:spcBef>
              <a:buFont typeface="Wingdings 3" panose="05040102010807070707" pitchFamily="18" charset="2"/>
              <a:buChar char="u"/>
            </a:pPr>
            <a:endParaRPr lang="it-IT" sz="1900" dirty="0">
              <a:latin typeface="Verdana" panose="020B0604030504040204" pitchFamily="34" charset="0"/>
              <a:ea typeface="Verdana" panose="020B0604030504040204" pitchFamily="34" charset="0"/>
              <a:cs typeface="Verdana" panose="020B0604030504040204" pitchFamily="34" charset="0"/>
            </a:endParaRPr>
          </a:p>
          <a:p>
            <a:pPr marL="0" indent="0">
              <a:lnSpc>
                <a:spcPct val="120000"/>
              </a:lnSpc>
              <a:spcBef>
                <a:spcPts val="300"/>
              </a:spcBef>
              <a:buNone/>
            </a:pPr>
            <a:r>
              <a:rPr lang="it-IT" sz="1900" dirty="0">
                <a:latin typeface="Verdana" panose="020B0604030504040204" pitchFamily="34" charset="0"/>
                <a:ea typeface="Verdana" panose="020B0604030504040204" pitchFamily="34" charset="0"/>
                <a:cs typeface="Verdana" panose="020B0604030504040204" pitchFamily="34" charset="0"/>
              </a:rPr>
              <a:t>«Quali vantaggi porterebbe l’accettazione? Un rafforzamento della nostra democrazia diretta. Quando il Tribunale federale viola la Costituzione, quando il parlamento non applica delle decisioni popolari – vedi immigrazione di massa – quando il Consiglio federale pensa sconsideratamente di riprendere in futuro il diritto UE, allora bisogna dire chiaramente: basta! Siamo ancora una democrazia.»</a:t>
            </a:r>
          </a:p>
          <a:p>
            <a:pPr marL="0" indent="0" algn="r">
              <a:lnSpc>
                <a:spcPct val="120000"/>
              </a:lnSpc>
              <a:spcBef>
                <a:spcPts val="300"/>
              </a:spcBef>
              <a:buNone/>
            </a:pPr>
            <a:r>
              <a:rPr lang="it-IT" sz="1900" b="1" dirty="0">
                <a:latin typeface="Verdana" panose="020B0604030504040204" pitchFamily="34" charset="0"/>
                <a:ea typeface="Verdana" panose="020B0604030504040204" pitchFamily="34" charset="0"/>
                <a:cs typeface="Verdana" panose="020B0604030504040204" pitchFamily="34" charset="0"/>
              </a:rPr>
              <a:t>Paul Widmer</a:t>
            </a:r>
            <a:r>
              <a:rPr lang="it-IT" sz="1900" dirty="0">
                <a:latin typeface="Verdana" panose="020B0604030504040204" pitchFamily="34" charset="0"/>
                <a:ea typeface="Verdana" panose="020B0604030504040204" pitchFamily="34" charset="0"/>
                <a:cs typeface="Verdana" panose="020B0604030504040204" pitchFamily="34" charset="0"/>
              </a:rPr>
              <a:t>, ex-ambasciatore (NZZ am Sonntag, 19.8.2018)</a:t>
            </a:r>
          </a:p>
          <a:p>
            <a:pPr marL="0" indent="0" algn="r">
              <a:lnSpc>
                <a:spcPct val="120000"/>
              </a:lnSpc>
              <a:spcBef>
                <a:spcPts val="300"/>
              </a:spcBef>
              <a:buNone/>
            </a:pPr>
            <a:endParaRPr lang="it-IT" sz="1900" dirty="0">
              <a:latin typeface="Verdana" panose="020B0604030504040204" pitchFamily="34" charset="0"/>
              <a:ea typeface="Verdana" panose="020B0604030504040204" pitchFamily="34" charset="0"/>
              <a:cs typeface="Verdana" panose="020B0604030504040204" pitchFamily="34" charset="0"/>
            </a:endParaRPr>
          </a:p>
          <a:p>
            <a:pPr marL="0" indent="0">
              <a:lnSpc>
                <a:spcPct val="120000"/>
              </a:lnSpc>
              <a:spcBef>
                <a:spcPts val="300"/>
              </a:spcBef>
              <a:buNone/>
            </a:pPr>
            <a:r>
              <a:rPr lang="it-IT" sz="1900" dirty="0">
                <a:latin typeface="Verdana" panose="020B0604030504040204" pitchFamily="34" charset="0"/>
                <a:ea typeface="Verdana" panose="020B0604030504040204" pitchFamily="34" charset="0"/>
                <a:cs typeface="Verdana" panose="020B0604030504040204" pitchFamily="34" charset="0"/>
              </a:rPr>
              <a:t>«Se la Svizzera, tramite un accordo-quadro, riprendesse le condizioni salariali e di lavoro dell’UE, sarebbe pericoloso per la tutela dei nostri lavoratori. Il diritto svizzero protegge meglio di quello europeo. Sono decisamente contraria a che il diritto europeo debba regolare tutte le relazioni fra la Svizzera e l’UE.» </a:t>
            </a:r>
          </a:p>
          <a:p>
            <a:pPr marL="0" indent="0" algn="r">
              <a:lnSpc>
                <a:spcPct val="120000"/>
              </a:lnSpc>
              <a:spcBef>
                <a:spcPts val="300"/>
              </a:spcBef>
              <a:buNone/>
            </a:pPr>
            <a:r>
              <a:rPr lang="it-IT" sz="1900" b="1" dirty="0">
                <a:latin typeface="Verdana" panose="020B0604030504040204" pitchFamily="34" charset="0"/>
                <a:ea typeface="Verdana" panose="020B0604030504040204" pitchFamily="34" charset="0"/>
                <a:cs typeface="Verdana" panose="020B0604030504040204" pitchFamily="34" charset="0"/>
              </a:rPr>
              <a:t>Micheline Calmy-Rey</a:t>
            </a:r>
            <a:r>
              <a:rPr lang="it-IT" sz="1900" dirty="0">
                <a:latin typeface="Verdana" panose="020B0604030504040204" pitchFamily="34" charset="0"/>
                <a:ea typeface="Verdana" panose="020B0604030504040204" pitchFamily="34" charset="0"/>
                <a:cs typeface="Verdana" panose="020B0604030504040204" pitchFamily="34" charset="0"/>
              </a:rPr>
              <a:t>, ex-consigliera federale / PS (Blick, 12.8.2018)</a:t>
            </a:r>
          </a:p>
          <a:p>
            <a:pPr marL="0" indent="0">
              <a:lnSpc>
                <a:spcPct val="120000"/>
              </a:lnSpc>
              <a:spcBef>
                <a:spcPts val="300"/>
              </a:spcBef>
              <a:buNone/>
            </a:pPr>
            <a:endParaRPr lang="it-IT" sz="1900" dirty="0">
              <a:latin typeface="Verdana" panose="020B0604030504040204" pitchFamily="34" charset="0"/>
              <a:ea typeface="Verdana" panose="020B0604030504040204" pitchFamily="34" charset="0"/>
              <a:cs typeface="Verdana" panose="020B0604030504040204" pitchFamily="34" charset="0"/>
            </a:endParaRPr>
          </a:p>
          <a:p>
            <a:pPr marL="0" indent="0">
              <a:lnSpc>
                <a:spcPct val="120000"/>
              </a:lnSpc>
              <a:spcBef>
                <a:spcPts val="300"/>
              </a:spcBef>
              <a:buNone/>
            </a:pPr>
            <a:r>
              <a:rPr lang="it-IT" sz="1900" dirty="0">
                <a:latin typeface="Verdana" panose="020B0604030504040204" pitchFamily="34" charset="0"/>
                <a:ea typeface="Verdana" panose="020B0604030504040204" pitchFamily="34" charset="0"/>
                <a:cs typeface="Verdana" panose="020B0604030504040204" pitchFamily="34" charset="0"/>
              </a:rPr>
              <a:t>„Invece di, conformemente al concetto della CEDU, concentrarsi sulla tutela delle garanzie umanitarie, la Corte europea dei diritti dell’uomo detta oggi delle regole di diritto umanitario europee che, nella concezione classica , sarebbero di competenza del legislatore nazionale.“</a:t>
            </a:r>
          </a:p>
          <a:p>
            <a:pPr marL="0" indent="0" algn="r">
              <a:lnSpc>
                <a:spcPct val="120000"/>
              </a:lnSpc>
              <a:spcBef>
                <a:spcPts val="300"/>
              </a:spcBef>
              <a:buNone/>
            </a:pPr>
            <a:r>
              <a:rPr lang="it-IT" sz="1900" b="1" dirty="0">
                <a:latin typeface="Verdana" panose="020B0604030504040204" pitchFamily="34" charset="0"/>
                <a:ea typeface="Verdana" panose="020B0604030504040204" pitchFamily="34" charset="0"/>
                <a:cs typeface="Verdana" panose="020B0604030504040204" pitchFamily="34" charset="0"/>
              </a:rPr>
              <a:t>Martin Schubarth</a:t>
            </a:r>
            <a:r>
              <a:rPr lang="it-IT" sz="1900" dirty="0">
                <a:latin typeface="Verdana" panose="020B0604030504040204" pitchFamily="34" charset="0"/>
                <a:ea typeface="Verdana" panose="020B0604030504040204" pitchFamily="34" charset="0"/>
                <a:cs typeface="Verdana" panose="020B0604030504040204" pitchFamily="34" charset="0"/>
              </a:rPr>
              <a:t>, ex-giudice federale / PS (NZZ, 2.11.2017)</a:t>
            </a:r>
          </a:p>
          <a:p>
            <a:pPr marL="0" indent="0" algn="r">
              <a:lnSpc>
                <a:spcPct val="120000"/>
              </a:lnSpc>
              <a:spcBef>
                <a:spcPts val="300"/>
              </a:spcBef>
              <a:buNone/>
            </a:pPr>
            <a:endParaRPr lang="it-IT" sz="1900" dirty="0">
              <a:latin typeface="Verdana" panose="020B0604030504040204" pitchFamily="34" charset="0"/>
              <a:ea typeface="Verdana" panose="020B0604030504040204" pitchFamily="34" charset="0"/>
              <a:cs typeface="Verdana" panose="020B0604030504040204" pitchFamily="34" charset="0"/>
            </a:endParaRPr>
          </a:p>
          <a:p>
            <a:pPr marL="0" indent="0" algn="r">
              <a:lnSpc>
                <a:spcPct val="120000"/>
              </a:lnSpc>
              <a:spcBef>
                <a:spcPts val="300"/>
              </a:spcBef>
              <a:buNone/>
            </a:pPr>
            <a:endParaRPr lang="it-IT" sz="1900" dirty="0">
              <a:latin typeface="Verdana" panose="020B0604030504040204" pitchFamily="34" charset="0"/>
              <a:ea typeface="Verdana" panose="020B0604030504040204" pitchFamily="34" charset="0"/>
              <a:cs typeface="Verdana" panose="020B0604030504040204" pitchFamily="34" charset="0"/>
            </a:endParaRPr>
          </a:p>
          <a:p>
            <a:pPr marL="0" indent="0">
              <a:lnSpc>
                <a:spcPct val="120000"/>
              </a:lnSpc>
              <a:spcBef>
                <a:spcPts val="300"/>
              </a:spcBef>
              <a:buNone/>
            </a:pPr>
            <a:endParaRPr lang="de-DE" sz="1900" dirty="0">
              <a:latin typeface="Verdana" panose="020B0604030504040204" pitchFamily="34" charset="0"/>
              <a:ea typeface="Verdana" panose="020B0604030504040204" pitchFamily="34" charset="0"/>
              <a:cs typeface="Verdana" panose="020B0604030504040204" pitchFamily="34" charset="0"/>
            </a:endParaRPr>
          </a:p>
          <a:p>
            <a:pPr>
              <a:spcBef>
                <a:spcPts val="300"/>
              </a:spcBef>
              <a:buFontTx/>
              <a:buChar char="-"/>
            </a:pPr>
            <a:endParaRPr lang="de-DE" sz="1600" dirty="0">
              <a:latin typeface="Verdana" panose="020B0604030504040204" pitchFamily="34" charset="0"/>
              <a:ea typeface="Verdana" panose="020B0604030504040204" pitchFamily="34" charset="0"/>
              <a:cs typeface="Verdana" panose="020B0604030504040204" pitchFamily="34" charset="0"/>
            </a:endParaRPr>
          </a:p>
          <a:p>
            <a:pPr>
              <a:spcBef>
                <a:spcPts val="300"/>
              </a:spcBef>
              <a:buFontTx/>
              <a:buChar char="-"/>
            </a:pPr>
            <a:endParaRPr lang="de-DE" sz="16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8501970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3DB37DB-0C2F-4F21-B162-F7D06DE76BBA}"/>
              </a:ext>
            </a:extLst>
          </p:cNvPr>
          <p:cNvSpPr>
            <a:spLocks noGrp="1"/>
          </p:cNvSpPr>
          <p:nvPr>
            <p:ph type="title"/>
          </p:nvPr>
        </p:nvSpPr>
        <p:spPr>
          <a:xfrm>
            <a:off x="287524" y="365125"/>
            <a:ext cx="8604956" cy="1325563"/>
          </a:xfrm>
        </p:spPr>
        <p:txBody>
          <a:bodyPr>
            <a:normAutofit/>
          </a:bodyPr>
          <a:lstStyle/>
          <a:p>
            <a:r>
              <a:rPr lang="it-IT" b="1" dirty="0">
                <a:latin typeface="Verdana" panose="020B0604030504040204" pitchFamily="34" charset="0"/>
                <a:ea typeface="Verdana" panose="020B0604030504040204" pitchFamily="34" charset="0"/>
                <a:cs typeface="Verdana" panose="020B0604030504040204" pitchFamily="34" charset="0"/>
              </a:rPr>
              <a:t>Benessere in CH grazie a</a:t>
            </a:r>
          </a:p>
        </p:txBody>
      </p:sp>
      <p:sp>
        <p:nvSpPr>
          <p:cNvPr id="3" name="Inhaltsplatzhalter 2">
            <a:extLst>
              <a:ext uri="{FF2B5EF4-FFF2-40B4-BE49-F238E27FC236}">
                <a16:creationId xmlns:a16="http://schemas.microsoft.com/office/drawing/2014/main" id="{386569B1-E087-4D81-9278-16EDDB413A6C}"/>
              </a:ext>
            </a:extLst>
          </p:cNvPr>
          <p:cNvSpPr>
            <a:spLocks noGrp="1"/>
          </p:cNvSpPr>
          <p:nvPr>
            <p:ph sz="half" idx="1"/>
          </p:nvPr>
        </p:nvSpPr>
        <p:spPr>
          <a:xfrm>
            <a:off x="395536" y="1844824"/>
            <a:ext cx="8604956" cy="3955294"/>
          </a:xfrm>
        </p:spPr>
        <p:txBody>
          <a:bodyPr>
            <a:normAutofit fontScale="77500" lnSpcReduction="20000"/>
          </a:bodyPr>
          <a:lstStyle/>
          <a:p>
            <a:pPr marL="0" indent="0">
              <a:buNone/>
            </a:pPr>
            <a:endParaRPr lang="de-CH" sz="3200" b="1" dirty="0">
              <a:latin typeface="Verdana" panose="020B0604030504040204" pitchFamily="34" charset="0"/>
              <a:ea typeface="Verdana" panose="020B0604030504040204" pitchFamily="34" charset="0"/>
              <a:cs typeface="Verdana" panose="020B0604030504040204" pitchFamily="34" charset="0"/>
            </a:endParaRPr>
          </a:p>
          <a:p>
            <a:pPr>
              <a:buFont typeface="Wingdings" panose="05000000000000000000" pitchFamily="2" charset="2"/>
              <a:buChar char="§"/>
            </a:pPr>
            <a:r>
              <a:rPr lang="it-IT" sz="3200" b="1" dirty="0">
                <a:latin typeface="Verdana" panose="020B0604030504040204" pitchFamily="34" charset="0"/>
                <a:ea typeface="Verdana" panose="020B0604030504040204" pitchFamily="34" charset="0"/>
                <a:cs typeface="Verdana" panose="020B0604030504040204" pitchFamily="34" charset="0"/>
              </a:rPr>
              <a:t>Democrazia diretta </a:t>
            </a:r>
          </a:p>
          <a:p>
            <a:pPr>
              <a:buFont typeface="Wingdings" panose="05000000000000000000" pitchFamily="2" charset="2"/>
              <a:buChar char="§"/>
            </a:pPr>
            <a:r>
              <a:rPr lang="it-IT" sz="3200" b="1" dirty="0">
                <a:latin typeface="Verdana" panose="020B0604030504040204" pitchFamily="34" charset="0"/>
                <a:ea typeface="Verdana" panose="020B0604030504040204" pitchFamily="34" charset="0"/>
                <a:cs typeface="Verdana" panose="020B0604030504040204" pitchFamily="34" charset="0"/>
              </a:rPr>
              <a:t>Autodeterminazione</a:t>
            </a:r>
          </a:p>
          <a:p>
            <a:pPr>
              <a:buFont typeface="Wingdings" panose="05000000000000000000" pitchFamily="2" charset="2"/>
              <a:buChar char="§"/>
            </a:pPr>
            <a:r>
              <a:rPr lang="it-IT" sz="3200" b="1" dirty="0">
                <a:latin typeface="Verdana" panose="020B0604030504040204" pitchFamily="34" charset="0"/>
                <a:ea typeface="Verdana" panose="020B0604030504040204" pitchFamily="34" charset="0"/>
                <a:cs typeface="Verdana" panose="020B0604030504040204" pitchFamily="34" charset="0"/>
              </a:rPr>
              <a:t>Libertà</a:t>
            </a:r>
          </a:p>
          <a:p>
            <a:pPr>
              <a:buFont typeface="Wingdings" panose="05000000000000000000" pitchFamily="2" charset="2"/>
              <a:buChar char="§"/>
            </a:pPr>
            <a:r>
              <a:rPr lang="it-IT" sz="3200" b="1" dirty="0">
                <a:latin typeface="Verdana" panose="020B0604030504040204" pitchFamily="34" charset="0"/>
                <a:ea typeface="Verdana" panose="020B0604030504040204" pitchFamily="34" charset="0"/>
                <a:cs typeface="Verdana" panose="020B0604030504040204" pitchFamily="34" charset="0"/>
              </a:rPr>
              <a:t>Federalismo</a:t>
            </a:r>
          </a:p>
          <a:p>
            <a:pPr>
              <a:buFont typeface="Wingdings" panose="05000000000000000000" pitchFamily="2" charset="2"/>
              <a:buChar char="§"/>
            </a:pPr>
            <a:r>
              <a:rPr lang="it-IT" sz="3200" b="1" dirty="0">
                <a:latin typeface="Verdana" panose="020B0604030504040204" pitchFamily="34" charset="0"/>
                <a:ea typeface="Verdana" panose="020B0604030504040204" pitchFamily="34" charset="0"/>
                <a:cs typeface="Verdana" panose="020B0604030504040204" pitchFamily="34" charset="0"/>
              </a:rPr>
              <a:t>Neutralità </a:t>
            </a:r>
          </a:p>
          <a:p>
            <a:pPr>
              <a:buFont typeface="Wingdings" panose="05000000000000000000" pitchFamily="2" charset="2"/>
              <a:buChar char="§"/>
            </a:pPr>
            <a:r>
              <a:rPr lang="it-IT" sz="3200" b="1" dirty="0">
                <a:latin typeface="Verdana" panose="020B0604030504040204" pitchFamily="34" charset="0"/>
                <a:ea typeface="Verdana" panose="020B0604030504040204" pitchFamily="34" charset="0"/>
                <a:cs typeface="Verdana" panose="020B0604030504040204" pitchFamily="34" charset="0"/>
              </a:rPr>
              <a:t>Sicurezza</a:t>
            </a:r>
          </a:p>
          <a:p>
            <a:pPr>
              <a:buFont typeface="Wingdings" panose="05000000000000000000" pitchFamily="2" charset="2"/>
              <a:buChar char="§"/>
            </a:pPr>
            <a:endParaRPr lang="it-IT" sz="3200" b="1" dirty="0">
              <a:latin typeface="Verdana" panose="020B0604030504040204" pitchFamily="34" charset="0"/>
              <a:ea typeface="Verdana" panose="020B0604030504040204" pitchFamily="34" charset="0"/>
              <a:cs typeface="Verdana" panose="020B0604030504040204" pitchFamily="34" charset="0"/>
            </a:endParaRPr>
          </a:p>
          <a:p>
            <a:pPr>
              <a:buFont typeface="Wingdings" panose="05000000000000000000" pitchFamily="2" charset="2"/>
              <a:buChar char="§"/>
            </a:pPr>
            <a:endParaRPr lang="it-IT" sz="3200" b="1" dirty="0">
              <a:latin typeface="Verdana" panose="020B0604030504040204" pitchFamily="34" charset="0"/>
              <a:ea typeface="Verdana" panose="020B0604030504040204" pitchFamily="34" charset="0"/>
              <a:cs typeface="Verdana" panose="020B0604030504040204" pitchFamily="34" charset="0"/>
            </a:endParaRPr>
          </a:p>
          <a:p>
            <a:pPr marL="0" indent="0">
              <a:buNone/>
            </a:pPr>
            <a:r>
              <a:rPr lang="it-IT" sz="3200" b="1" dirty="0">
                <a:latin typeface="Verdana" panose="020B0604030504040204" pitchFamily="34" charset="0"/>
                <a:ea typeface="Verdana" panose="020B0604030504040204" pitchFamily="34" charset="0"/>
                <a:cs typeface="Verdana" panose="020B0604030504040204" pitchFamily="34" charset="0"/>
              </a:rPr>
              <a:t>	</a:t>
            </a:r>
          </a:p>
          <a:p>
            <a:endParaRPr lang="de-CH" sz="32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2686540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3DB37DB-0C2F-4F21-B162-F7D06DE76BBA}"/>
              </a:ext>
            </a:extLst>
          </p:cNvPr>
          <p:cNvSpPr>
            <a:spLocks noGrp="1"/>
          </p:cNvSpPr>
          <p:nvPr>
            <p:ph type="title"/>
          </p:nvPr>
        </p:nvSpPr>
        <p:spPr>
          <a:xfrm>
            <a:off x="287524" y="365125"/>
            <a:ext cx="8604956" cy="1325563"/>
          </a:xfrm>
        </p:spPr>
        <p:txBody>
          <a:bodyPr>
            <a:normAutofit fontScale="90000"/>
          </a:bodyPr>
          <a:lstStyle/>
          <a:p>
            <a:r>
              <a:rPr lang="it-IT" sz="3600" b="1" dirty="0">
                <a:latin typeface="Verdana" panose="020B0604030504040204" pitchFamily="34" charset="0"/>
                <a:ea typeface="Verdana" panose="020B0604030504040204" pitchFamily="34" charset="0"/>
                <a:cs typeface="Verdana" panose="020B0604030504040204" pitchFamily="34" charset="0"/>
              </a:rPr>
              <a:t>Lo sapevate? L‘UE si oppone a una sua adesione alla Convenzione europea dei diritti dell‘uomo (CEDU)</a:t>
            </a:r>
            <a:br>
              <a:rPr lang="it-IT" sz="3600" b="1" dirty="0">
                <a:latin typeface="Verdana" panose="020B0604030504040204" pitchFamily="34" charset="0"/>
                <a:ea typeface="Verdana" panose="020B0604030504040204" pitchFamily="34" charset="0"/>
                <a:cs typeface="Verdana" panose="020B0604030504040204" pitchFamily="34" charset="0"/>
              </a:rPr>
            </a:br>
            <a:endParaRPr lang="it-IT" sz="3600" b="1" dirty="0">
              <a:latin typeface="Verdana" panose="020B0604030504040204" pitchFamily="34" charset="0"/>
              <a:ea typeface="Verdana" panose="020B0604030504040204" pitchFamily="34" charset="0"/>
              <a:cs typeface="Verdana" panose="020B0604030504040204" pitchFamily="34" charset="0"/>
            </a:endParaRPr>
          </a:p>
        </p:txBody>
      </p:sp>
      <p:sp>
        <p:nvSpPr>
          <p:cNvPr id="3" name="Inhaltsplatzhalter 2">
            <a:extLst>
              <a:ext uri="{FF2B5EF4-FFF2-40B4-BE49-F238E27FC236}">
                <a16:creationId xmlns:a16="http://schemas.microsoft.com/office/drawing/2014/main" id="{386569B1-E087-4D81-9278-16EDDB413A6C}"/>
              </a:ext>
            </a:extLst>
          </p:cNvPr>
          <p:cNvSpPr>
            <a:spLocks noGrp="1"/>
          </p:cNvSpPr>
          <p:nvPr>
            <p:ph sz="half" idx="1"/>
          </p:nvPr>
        </p:nvSpPr>
        <p:spPr>
          <a:xfrm>
            <a:off x="287524" y="1844824"/>
            <a:ext cx="8712968" cy="4212468"/>
          </a:xfrm>
        </p:spPr>
        <p:txBody>
          <a:bodyPr>
            <a:normAutofit fontScale="77500" lnSpcReduction="20000"/>
          </a:bodyPr>
          <a:lstStyle/>
          <a:p>
            <a:pPr lvl="1">
              <a:lnSpc>
                <a:spcPct val="120000"/>
              </a:lnSpc>
              <a:buFont typeface="Wingdings" panose="05000000000000000000" pitchFamily="2" charset="2"/>
              <a:buChar char="§"/>
            </a:pPr>
            <a:r>
              <a:rPr lang="it-IT" sz="2800" b="1" dirty="0">
                <a:latin typeface="Verdana" panose="020B0604030504040204" pitchFamily="34" charset="0"/>
                <a:ea typeface="Verdana" panose="020B0604030504040204" pitchFamily="34" charset="0"/>
                <a:cs typeface="Verdana" panose="020B0604030504040204" pitchFamily="34" charset="0"/>
              </a:rPr>
              <a:t>Nell‘accordo di Lisbona (2007) è prevista l‘adesione dell‘UE alla CEDU. La Corte europea dei diritti dell‘uomo dovrebbe così verificare se gli atti legislativi  dell‘UE  sono conformi alla CEDU.</a:t>
            </a:r>
          </a:p>
          <a:p>
            <a:pPr lvl="1">
              <a:lnSpc>
                <a:spcPct val="120000"/>
              </a:lnSpc>
              <a:buFont typeface="Wingdings" panose="05000000000000000000" pitchFamily="2" charset="2"/>
              <a:buChar char="§"/>
            </a:pPr>
            <a:r>
              <a:rPr lang="it-IT" sz="2800" b="1" dirty="0">
                <a:latin typeface="Verdana" panose="020B0604030504040204" pitchFamily="34" charset="0"/>
                <a:ea typeface="Verdana" panose="020B0604030504040204" pitchFamily="34" charset="0"/>
                <a:cs typeface="Verdana" panose="020B0604030504040204" pitchFamily="34" charset="0"/>
              </a:rPr>
              <a:t>La Corte di giustizia UE (CGUE), nel suo parere del 18 dicembre 2014, pretende che un‘adesione dell‘UE  alla CEDU lederebbe l‘autonomia del diritto dell‘Unione. </a:t>
            </a:r>
          </a:p>
          <a:p>
            <a:pPr lvl="1">
              <a:lnSpc>
                <a:spcPct val="120000"/>
              </a:lnSpc>
              <a:buFont typeface="Wingdings" panose="05000000000000000000" pitchFamily="2" charset="2"/>
              <a:buChar char="§"/>
            </a:pPr>
            <a:r>
              <a:rPr lang="it-IT" sz="2800" b="1" dirty="0">
                <a:latin typeface="Verdana" panose="020B0604030504040204" pitchFamily="34" charset="0"/>
                <a:ea typeface="Verdana" panose="020B0604030504040204" pitchFamily="34" charset="0"/>
                <a:cs typeface="Verdana" panose="020B0604030504040204" pitchFamily="34" charset="0"/>
              </a:rPr>
              <a:t>L‘UE si tiene perciò ben stretta la sua autodeterminazione… e la CH?</a:t>
            </a:r>
          </a:p>
          <a:p>
            <a:endParaRPr lang="it-IT"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319230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3DB37DB-0C2F-4F21-B162-F7D06DE76BBA}"/>
              </a:ext>
            </a:extLst>
          </p:cNvPr>
          <p:cNvSpPr>
            <a:spLocks noGrp="1"/>
          </p:cNvSpPr>
          <p:nvPr>
            <p:ph type="title"/>
          </p:nvPr>
        </p:nvSpPr>
        <p:spPr>
          <a:xfrm>
            <a:off x="467544" y="368660"/>
            <a:ext cx="8604956" cy="795623"/>
          </a:xfrm>
        </p:spPr>
        <p:txBody>
          <a:bodyPr anchor="t">
            <a:normAutofit/>
          </a:bodyPr>
          <a:lstStyle/>
          <a:p>
            <a:r>
              <a:rPr lang="it-IT" sz="3600" b="1" dirty="0">
                <a:latin typeface="Verdana" panose="020B0604030504040204" pitchFamily="34" charset="0"/>
                <a:ea typeface="Verdana" panose="020B0604030504040204" pitchFamily="34" charset="0"/>
                <a:cs typeface="Verdana" panose="020B0604030504040204" pitchFamily="34" charset="0"/>
              </a:rPr>
              <a:t>Diversivo degli avversari:</a:t>
            </a:r>
          </a:p>
        </p:txBody>
      </p:sp>
      <p:sp>
        <p:nvSpPr>
          <p:cNvPr id="3" name="Inhaltsplatzhalter 2">
            <a:extLst>
              <a:ext uri="{FF2B5EF4-FFF2-40B4-BE49-F238E27FC236}">
                <a16:creationId xmlns:a16="http://schemas.microsoft.com/office/drawing/2014/main" id="{386569B1-E087-4D81-9278-16EDDB413A6C}"/>
              </a:ext>
            </a:extLst>
          </p:cNvPr>
          <p:cNvSpPr>
            <a:spLocks noGrp="1"/>
          </p:cNvSpPr>
          <p:nvPr>
            <p:ph sz="half" idx="1"/>
          </p:nvPr>
        </p:nvSpPr>
        <p:spPr>
          <a:xfrm>
            <a:off x="2064" y="1232756"/>
            <a:ext cx="9000492" cy="1717245"/>
          </a:xfrm>
        </p:spPr>
        <p:txBody>
          <a:bodyPr>
            <a:normAutofit/>
          </a:bodyPr>
          <a:lstStyle/>
          <a:p>
            <a:pPr marL="457200" lvl="1" indent="0">
              <a:buNone/>
            </a:pPr>
            <a:r>
              <a:rPr lang="it-IT" sz="2800" b="1" dirty="0">
                <a:latin typeface="Verdana" panose="020B0604030504040204" pitchFamily="34" charset="0"/>
                <a:ea typeface="Verdana" panose="020B0604030504040204" pitchFamily="34" charset="0"/>
                <a:cs typeface="Verdana" panose="020B0604030504040204" pitchFamily="34" charset="0"/>
              </a:rPr>
              <a:t>I diritti dell‘uomo sarebbero minacciati.</a:t>
            </a:r>
          </a:p>
          <a:p>
            <a:pPr marL="457200" lvl="1" indent="0">
              <a:buNone/>
            </a:pPr>
            <a:r>
              <a:rPr lang="it-IT" sz="2800" b="1" dirty="0">
                <a:latin typeface="Verdana" panose="020B0604030504040204" pitchFamily="34" charset="0"/>
                <a:ea typeface="Verdana" panose="020B0604030504040204" pitchFamily="34" charset="0"/>
                <a:cs typeface="Verdana" panose="020B0604030504040204" pitchFamily="34" charset="0"/>
              </a:rPr>
              <a:t>Amnesty parla addirittura di diritto del più forte!</a:t>
            </a:r>
          </a:p>
          <a:p>
            <a:endParaRPr lang="de-CH" dirty="0">
              <a:latin typeface="Verdana" panose="020B0604030504040204" pitchFamily="34" charset="0"/>
              <a:ea typeface="Verdana" panose="020B0604030504040204" pitchFamily="34" charset="0"/>
              <a:cs typeface="Verdana" panose="020B0604030504040204" pitchFamily="34" charset="0"/>
            </a:endParaRPr>
          </a:p>
        </p:txBody>
      </p:sp>
      <p:sp>
        <p:nvSpPr>
          <p:cNvPr id="6" name="Inhaltsplatzhalter 2">
            <a:extLst>
              <a:ext uri="{FF2B5EF4-FFF2-40B4-BE49-F238E27FC236}">
                <a16:creationId xmlns:a16="http://schemas.microsoft.com/office/drawing/2014/main" id="{04CC48F1-A8EC-4083-9EED-1B43BA815C72}"/>
              </a:ext>
            </a:extLst>
          </p:cNvPr>
          <p:cNvSpPr txBox="1">
            <a:spLocks/>
          </p:cNvSpPr>
          <p:nvPr/>
        </p:nvSpPr>
        <p:spPr>
          <a:xfrm>
            <a:off x="359532" y="3573016"/>
            <a:ext cx="8460940" cy="1717245"/>
          </a:xfrm>
          <a:prstGeom prst="rect">
            <a:avLst/>
          </a:prstGeom>
          <a:solidFill>
            <a:schemeClr val="accent2">
              <a:lumMod val="20000"/>
              <a:lumOff val="80000"/>
            </a:schemeClr>
          </a:solidFill>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buFont typeface="Arial" panose="020B0604020202020204" pitchFamily="34" charset="0"/>
              <a:buNone/>
            </a:pPr>
            <a:r>
              <a:rPr lang="it-IT" sz="2800" b="1" dirty="0">
                <a:latin typeface="Verdana" panose="020B0604030504040204" pitchFamily="34" charset="0"/>
                <a:ea typeface="Verdana" panose="020B0604030504040204" pitchFamily="34" charset="0"/>
                <a:cs typeface="Verdana" panose="020B0604030504040204" pitchFamily="34" charset="0"/>
              </a:rPr>
              <a:t>Puro diversivo. La Svizzera garantisce da tempo i diritti umani nella Costituzione federale (CF Art. da 7 a 34). E per di più, legittimati democraticamente. </a:t>
            </a:r>
            <a:endParaRPr lang="it-IT"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4165966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3DB37DB-0C2F-4F21-B162-F7D06DE76BBA}"/>
              </a:ext>
            </a:extLst>
          </p:cNvPr>
          <p:cNvSpPr>
            <a:spLocks noGrp="1"/>
          </p:cNvSpPr>
          <p:nvPr>
            <p:ph type="title"/>
          </p:nvPr>
        </p:nvSpPr>
        <p:spPr>
          <a:xfrm>
            <a:off x="287524" y="365125"/>
            <a:ext cx="8604956" cy="1325563"/>
          </a:xfrm>
        </p:spPr>
        <p:txBody>
          <a:bodyPr>
            <a:normAutofit/>
          </a:bodyPr>
          <a:lstStyle/>
          <a:p>
            <a:r>
              <a:rPr lang="it-IT" sz="3600" b="1" dirty="0">
                <a:latin typeface="Verdana" panose="020B0604030504040204" pitchFamily="34" charset="0"/>
                <a:ea typeface="Verdana" panose="020B0604030504040204" pitchFamily="34" charset="0"/>
                <a:cs typeface="Verdana" panose="020B0604030504040204" pitchFamily="34" charset="0"/>
              </a:rPr>
              <a:t>Diversivo degli avversari</a:t>
            </a:r>
            <a:r>
              <a:rPr lang="de-CH" sz="3600" b="1" dirty="0">
                <a:latin typeface="Verdana" panose="020B0604030504040204" pitchFamily="34" charset="0"/>
                <a:ea typeface="Verdana" panose="020B0604030504040204" pitchFamily="34" charset="0"/>
                <a:cs typeface="Verdana" panose="020B0604030504040204" pitchFamily="34" charset="0"/>
              </a:rPr>
              <a:t>:</a:t>
            </a:r>
          </a:p>
        </p:txBody>
      </p:sp>
      <p:sp>
        <p:nvSpPr>
          <p:cNvPr id="3" name="Inhaltsplatzhalter 2">
            <a:extLst>
              <a:ext uri="{FF2B5EF4-FFF2-40B4-BE49-F238E27FC236}">
                <a16:creationId xmlns:a16="http://schemas.microsoft.com/office/drawing/2014/main" id="{386569B1-E087-4D81-9278-16EDDB413A6C}"/>
              </a:ext>
            </a:extLst>
          </p:cNvPr>
          <p:cNvSpPr>
            <a:spLocks noGrp="1"/>
          </p:cNvSpPr>
          <p:nvPr>
            <p:ph sz="half" idx="1"/>
          </p:nvPr>
        </p:nvSpPr>
        <p:spPr>
          <a:xfrm>
            <a:off x="0" y="1844824"/>
            <a:ext cx="9000492" cy="3955294"/>
          </a:xfrm>
        </p:spPr>
        <p:txBody>
          <a:bodyPr>
            <a:normAutofit/>
          </a:bodyPr>
          <a:lstStyle/>
          <a:p>
            <a:pPr marL="457200" lvl="1" indent="0">
              <a:buNone/>
            </a:pPr>
            <a:r>
              <a:rPr lang="it-IT" sz="2800" b="1" dirty="0">
                <a:latin typeface="Verdana" panose="020B0604030504040204" pitchFamily="34" charset="0"/>
                <a:ea typeface="Verdana" panose="020B0604030504040204" pitchFamily="34" charset="0"/>
                <a:cs typeface="Verdana" panose="020B0604030504040204" pitchFamily="34" charset="0"/>
              </a:rPr>
              <a:t>600 accordi internazionali sarebbero in pericolo. </a:t>
            </a:r>
          </a:p>
          <a:p>
            <a:pPr marL="457200" lvl="1" indent="0">
              <a:buNone/>
            </a:pPr>
            <a:r>
              <a:rPr lang="it-IT" sz="2800" b="1" dirty="0">
                <a:latin typeface="Verdana" panose="020B0604030504040204" pitchFamily="34" charset="0"/>
                <a:ea typeface="Verdana" panose="020B0604030504040204" pitchFamily="34" charset="0"/>
                <a:cs typeface="Verdana" panose="020B0604030504040204" pitchFamily="34" charset="0"/>
              </a:rPr>
              <a:t>È invece giusto che la libera circolazione delle persone dovrebbe </a:t>
            </a:r>
            <a:r>
              <a:rPr lang="it-IT" sz="2800" b="1">
                <a:latin typeface="Verdana" panose="020B0604030504040204" pitchFamily="34" charset="0"/>
                <a:ea typeface="Verdana" panose="020B0604030504040204" pitchFamily="34" charset="0"/>
                <a:cs typeface="Verdana" panose="020B0604030504040204" pitchFamily="34" charset="0"/>
              </a:rPr>
              <a:t>essere adattata! </a:t>
            </a:r>
            <a:endParaRPr lang="it-IT" dirty="0">
              <a:latin typeface="Verdana" panose="020B0604030504040204" pitchFamily="34" charset="0"/>
              <a:ea typeface="Verdana" panose="020B0604030504040204" pitchFamily="34" charset="0"/>
              <a:cs typeface="Verdana" panose="020B0604030504040204" pitchFamily="34" charset="0"/>
            </a:endParaRPr>
          </a:p>
        </p:txBody>
      </p:sp>
      <p:sp>
        <p:nvSpPr>
          <p:cNvPr id="6" name="Inhaltsplatzhalter 2">
            <a:extLst>
              <a:ext uri="{FF2B5EF4-FFF2-40B4-BE49-F238E27FC236}">
                <a16:creationId xmlns:a16="http://schemas.microsoft.com/office/drawing/2014/main" id="{6A0751E3-538C-4FF1-A717-AAC39CC20982}"/>
              </a:ext>
            </a:extLst>
          </p:cNvPr>
          <p:cNvSpPr txBox="1">
            <a:spLocks/>
          </p:cNvSpPr>
          <p:nvPr/>
        </p:nvSpPr>
        <p:spPr>
          <a:xfrm>
            <a:off x="287524" y="3789040"/>
            <a:ext cx="8604956" cy="1753249"/>
          </a:xfrm>
          <a:prstGeom prst="rect">
            <a:avLst/>
          </a:prstGeom>
          <a:solidFill>
            <a:schemeClr val="accent2">
              <a:lumMod val="20000"/>
              <a:lumOff val="80000"/>
            </a:schemeClr>
          </a:solidFill>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buNone/>
            </a:pPr>
            <a:r>
              <a:rPr lang="it-IT" sz="2200" b="1" dirty="0">
                <a:latin typeface="Verdana" panose="020B0604030504040204" pitchFamily="34" charset="0"/>
                <a:ea typeface="Verdana" panose="020B0604030504040204" pitchFamily="34" charset="0"/>
                <a:cs typeface="Verdana" panose="020B0604030504040204" pitchFamily="34" charset="0"/>
              </a:rPr>
              <a:t>Puro diversivo. </a:t>
            </a:r>
          </a:p>
          <a:p>
            <a:pPr marL="457200" lvl="1" indent="0">
              <a:buNone/>
            </a:pPr>
            <a:r>
              <a:rPr lang="it-IT" sz="2200" b="1" dirty="0">
                <a:latin typeface="Verdana" panose="020B0604030504040204" pitchFamily="34" charset="0"/>
                <a:ea typeface="Verdana" panose="020B0604030504040204" pitchFamily="34" charset="0"/>
                <a:cs typeface="Verdana" panose="020B0604030504040204" pitchFamily="34" charset="0"/>
              </a:rPr>
              <a:t>Economiesuisse e dei parlamentari durante il dibattito alle camere non hanno potuto indicare un accordo concreto. Tali accordi sarebbero anticostituzionali e non sarebbero dovuti essere conclusi. </a:t>
            </a:r>
          </a:p>
        </p:txBody>
      </p:sp>
    </p:spTree>
    <p:extLst>
      <p:ext uri="{BB962C8B-B14F-4D97-AF65-F5344CB8AC3E}">
        <p14:creationId xmlns:p14="http://schemas.microsoft.com/office/powerpoint/2010/main" val="19705903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3DB37DB-0C2F-4F21-B162-F7D06DE76BBA}"/>
              </a:ext>
            </a:extLst>
          </p:cNvPr>
          <p:cNvSpPr>
            <a:spLocks noGrp="1"/>
          </p:cNvSpPr>
          <p:nvPr>
            <p:ph type="title"/>
          </p:nvPr>
        </p:nvSpPr>
        <p:spPr>
          <a:xfrm>
            <a:off x="287524" y="365125"/>
            <a:ext cx="8604956" cy="1325563"/>
          </a:xfrm>
        </p:spPr>
        <p:txBody>
          <a:bodyPr>
            <a:normAutofit/>
          </a:bodyPr>
          <a:lstStyle/>
          <a:p>
            <a:r>
              <a:rPr lang="it-IT" sz="3600" b="1" dirty="0">
                <a:latin typeface="Verdana" panose="020B0604030504040204" pitchFamily="34" charset="0"/>
                <a:ea typeface="Verdana" panose="020B0604030504040204" pitchFamily="34" charset="0"/>
                <a:cs typeface="Verdana" panose="020B0604030504040204" pitchFamily="34" charset="0"/>
              </a:rPr>
              <a:t>Un SÌ all‘iniziativa per l‘autodeterminazione</a:t>
            </a:r>
          </a:p>
        </p:txBody>
      </p:sp>
      <p:sp>
        <p:nvSpPr>
          <p:cNvPr id="3" name="Inhaltsplatzhalter 2">
            <a:extLst>
              <a:ext uri="{FF2B5EF4-FFF2-40B4-BE49-F238E27FC236}">
                <a16:creationId xmlns:a16="http://schemas.microsoft.com/office/drawing/2014/main" id="{386569B1-E087-4D81-9278-16EDDB413A6C}"/>
              </a:ext>
            </a:extLst>
          </p:cNvPr>
          <p:cNvSpPr>
            <a:spLocks noGrp="1"/>
          </p:cNvSpPr>
          <p:nvPr>
            <p:ph sz="half" idx="1"/>
          </p:nvPr>
        </p:nvSpPr>
        <p:spPr>
          <a:xfrm>
            <a:off x="341530" y="1628800"/>
            <a:ext cx="8460940" cy="3955294"/>
          </a:xfrm>
        </p:spPr>
        <p:txBody>
          <a:bodyPr anchor="ctr">
            <a:normAutofit fontScale="77500" lnSpcReduction="20000"/>
          </a:bodyPr>
          <a:lstStyle/>
          <a:p>
            <a:pPr marL="0" indent="0">
              <a:buNone/>
            </a:pPr>
            <a:r>
              <a:rPr lang="de-CH" b="1" dirty="0">
                <a:latin typeface="Verdana" panose="020B0604030504040204" pitchFamily="34" charset="0"/>
                <a:ea typeface="Verdana" panose="020B0604030504040204" pitchFamily="34" charset="0"/>
                <a:cs typeface="Verdana" panose="020B0604030504040204" pitchFamily="34" charset="0"/>
              </a:rPr>
              <a:t> </a:t>
            </a:r>
            <a:endParaRPr lang="it-IT" sz="3300" b="1" dirty="0">
              <a:latin typeface="Verdana" panose="020B0604030504040204" pitchFamily="34" charset="0"/>
              <a:ea typeface="Verdana" panose="020B0604030504040204" pitchFamily="34" charset="0"/>
              <a:cs typeface="Verdana" panose="020B0604030504040204" pitchFamily="34" charset="0"/>
            </a:endParaRPr>
          </a:p>
          <a:p>
            <a:pPr lvl="1">
              <a:lnSpc>
                <a:spcPct val="120000"/>
              </a:lnSpc>
              <a:buFont typeface="Wingdings" panose="05000000000000000000" pitchFamily="2" charset="2"/>
              <a:buChar char="§"/>
            </a:pPr>
            <a:r>
              <a:rPr lang="it-IT" sz="3300" b="1" dirty="0">
                <a:latin typeface="Verdana" panose="020B0604030504040204" pitchFamily="34" charset="0"/>
                <a:ea typeface="Verdana" panose="020B0604030504040204" pitchFamily="34" charset="0"/>
                <a:cs typeface="Verdana" panose="020B0604030504040204" pitchFamily="34" charset="0"/>
              </a:rPr>
              <a:t>garantisce il diritto di voto delle cittadine e dei cittadini anche in futuro; </a:t>
            </a:r>
          </a:p>
          <a:p>
            <a:pPr lvl="1">
              <a:lnSpc>
                <a:spcPct val="120000"/>
              </a:lnSpc>
              <a:buFont typeface="Wingdings" panose="05000000000000000000" pitchFamily="2" charset="2"/>
              <a:buChar char="§"/>
            </a:pPr>
            <a:r>
              <a:rPr lang="it-IT" sz="3300" b="1" dirty="0">
                <a:latin typeface="Verdana" panose="020B0604030504040204" pitchFamily="34" charset="0"/>
                <a:ea typeface="Verdana" panose="020B0604030504040204" pitchFamily="34" charset="0"/>
                <a:cs typeface="Verdana" panose="020B0604030504040204" pitchFamily="34" charset="0"/>
              </a:rPr>
              <a:t>tutela la democrazia diretta e quindi il modello di successo Svizzera;</a:t>
            </a:r>
          </a:p>
          <a:p>
            <a:pPr lvl="1">
              <a:lnSpc>
                <a:spcPct val="120000"/>
              </a:lnSpc>
              <a:buFont typeface="Wingdings" panose="05000000000000000000" pitchFamily="2" charset="2"/>
              <a:buChar char="§"/>
            </a:pPr>
            <a:r>
              <a:rPr lang="it-IT" sz="3300" b="1" dirty="0">
                <a:latin typeface="Verdana" panose="020B0604030504040204" pitchFamily="34" charset="0"/>
                <a:ea typeface="Verdana" panose="020B0604030504040204" pitchFamily="34" charset="0"/>
                <a:cs typeface="Verdana" panose="020B0604030504040204" pitchFamily="34" charset="0"/>
              </a:rPr>
              <a:t>crea certezza del diritto;</a:t>
            </a:r>
          </a:p>
          <a:p>
            <a:pPr lvl="1">
              <a:lnSpc>
                <a:spcPct val="120000"/>
              </a:lnSpc>
              <a:buFont typeface="Wingdings" panose="05000000000000000000" pitchFamily="2" charset="2"/>
              <a:buChar char="§"/>
            </a:pPr>
            <a:r>
              <a:rPr lang="it-IT" sz="3300" b="1" dirty="0">
                <a:latin typeface="Verdana" panose="020B0604030504040204" pitchFamily="34" charset="0"/>
                <a:ea typeface="Verdana" panose="020B0604030504040204" pitchFamily="34" charset="0"/>
                <a:cs typeface="Verdana" panose="020B0604030504040204" pitchFamily="34" charset="0"/>
              </a:rPr>
              <a:t>mantiene l‘autodeterminazione giuridica della Svizzera. </a:t>
            </a:r>
          </a:p>
        </p:txBody>
      </p:sp>
    </p:spTree>
    <p:extLst>
      <p:ext uri="{BB962C8B-B14F-4D97-AF65-F5344CB8AC3E}">
        <p14:creationId xmlns:p14="http://schemas.microsoft.com/office/powerpoint/2010/main" val="18247460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3DB37DB-0C2F-4F21-B162-F7D06DE76BBA}"/>
              </a:ext>
            </a:extLst>
          </p:cNvPr>
          <p:cNvSpPr>
            <a:spLocks noGrp="1"/>
          </p:cNvSpPr>
          <p:nvPr>
            <p:ph type="title"/>
          </p:nvPr>
        </p:nvSpPr>
        <p:spPr>
          <a:xfrm>
            <a:off x="287524" y="365125"/>
            <a:ext cx="8604956" cy="848003"/>
          </a:xfrm>
        </p:spPr>
        <p:txBody>
          <a:bodyPr anchor="t">
            <a:normAutofit/>
          </a:bodyPr>
          <a:lstStyle/>
          <a:p>
            <a:r>
              <a:rPr lang="it-IT" sz="3600" b="1" dirty="0">
                <a:latin typeface="Verdana" panose="020B0604030504040204" pitchFamily="34" charset="0"/>
                <a:ea typeface="Verdana" panose="020B0604030504040204" pitchFamily="34" charset="0"/>
                <a:cs typeface="Verdana" panose="020B0604030504040204" pitchFamily="34" charset="0"/>
              </a:rPr>
              <a:t>PARTECIPATE SUBITO</a:t>
            </a:r>
          </a:p>
        </p:txBody>
      </p:sp>
      <p:pic>
        <p:nvPicPr>
          <p:cNvPr id="8" name="Inhaltsplatzhalter 7">
            <a:extLst>
              <a:ext uri="{FF2B5EF4-FFF2-40B4-BE49-F238E27FC236}">
                <a16:creationId xmlns:a16="http://schemas.microsoft.com/office/drawing/2014/main" id="{023B7802-547B-4979-BF5E-5940165835D5}"/>
              </a:ext>
            </a:extLst>
          </p:cNvPr>
          <p:cNvPicPr>
            <a:picLocks noGrp="1" noChangeAspect="1"/>
          </p:cNvPicPr>
          <p:nvPr>
            <p:ph sz="half" idx="1"/>
          </p:nvPr>
        </p:nvPicPr>
        <p:blipFill>
          <a:blip r:embed="rId3" cstate="print">
            <a:extLst>
              <a:ext uri="{28A0092B-C50C-407E-A947-70E740481C1C}">
                <a14:useLocalDpi xmlns:a14="http://schemas.microsoft.com/office/drawing/2010/main" val="0"/>
              </a:ext>
            </a:extLst>
          </a:blip>
          <a:stretch>
            <a:fillRect/>
          </a:stretch>
        </p:blipFill>
        <p:spPr>
          <a:xfrm>
            <a:off x="3167844" y="2564904"/>
            <a:ext cx="5455518" cy="2771754"/>
          </a:xfrm>
        </p:spPr>
      </p:pic>
      <p:sp>
        <p:nvSpPr>
          <p:cNvPr id="9" name="Inhaltsplatzhalter 2">
            <a:extLst>
              <a:ext uri="{FF2B5EF4-FFF2-40B4-BE49-F238E27FC236}">
                <a16:creationId xmlns:a16="http://schemas.microsoft.com/office/drawing/2014/main" id="{B92FB4F0-165B-438F-95DC-1E88586CD560}"/>
              </a:ext>
            </a:extLst>
          </p:cNvPr>
          <p:cNvSpPr txBox="1">
            <a:spLocks/>
          </p:cNvSpPr>
          <p:nvPr/>
        </p:nvSpPr>
        <p:spPr>
          <a:xfrm>
            <a:off x="251520" y="1124744"/>
            <a:ext cx="8460940" cy="3955294"/>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CH" b="1" dirty="0">
                <a:latin typeface="Verdana" panose="020B0604030504040204" pitchFamily="34" charset="0"/>
                <a:ea typeface="Verdana" panose="020B0604030504040204" pitchFamily="34" charset="0"/>
                <a:cs typeface="Verdana" panose="020B0604030504040204" pitchFamily="34" charset="0"/>
              </a:rPr>
              <a:t> </a:t>
            </a:r>
            <a:endParaRPr lang="de-CH" sz="3300" b="1" dirty="0">
              <a:latin typeface="Verdana" panose="020B0604030504040204" pitchFamily="34" charset="0"/>
              <a:ea typeface="Verdana" panose="020B0604030504040204" pitchFamily="34" charset="0"/>
              <a:cs typeface="Verdana" panose="020B0604030504040204" pitchFamily="34" charset="0"/>
            </a:endParaRPr>
          </a:p>
          <a:p>
            <a:pPr lvl="1">
              <a:lnSpc>
                <a:spcPct val="120000"/>
              </a:lnSpc>
              <a:buFont typeface="Wingdings" panose="05000000000000000000" pitchFamily="2" charset="2"/>
              <a:buChar char="§"/>
            </a:pPr>
            <a:r>
              <a:rPr lang="de-CH" sz="3300" b="1" dirty="0">
                <a:latin typeface="Verdana" panose="020B0604030504040204" pitchFamily="34" charset="0"/>
                <a:ea typeface="Verdana" panose="020B0604030504040204" pitchFamily="34" charset="0"/>
                <a:cs typeface="Verdana" panose="020B0604030504040204" pitchFamily="34" charset="0"/>
              </a:rPr>
              <a:t>Testimonial</a:t>
            </a:r>
          </a:p>
        </p:txBody>
      </p:sp>
      <p:sp>
        <p:nvSpPr>
          <p:cNvPr id="3074" name="Text Box 2"/>
          <p:cNvSpPr txBox="1">
            <a:spLocks noChangeArrowheads="1"/>
          </p:cNvSpPr>
          <p:nvPr/>
        </p:nvSpPr>
        <p:spPr bwMode="auto">
          <a:xfrm>
            <a:off x="3275856" y="4185084"/>
            <a:ext cx="1273175" cy="10668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100" b="1" i="0" u="none" strike="noStrike" cap="none" normalizeH="0" baseline="0" dirty="0">
                <a:ln>
                  <a:noFill/>
                </a:ln>
                <a:solidFill>
                  <a:schemeClr val="tx1"/>
                </a:solidFill>
                <a:effectLst/>
                <a:latin typeface="Calibri" pitchFamily="34" charset="0"/>
                <a:cs typeface="Arial" pitchFamily="34" charset="0"/>
              </a:rPr>
              <a:t>Sandra Sollberger </a:t>
            </a:r>
          </a:p>
          <a:p>
            <a:pPr marL="0" marR="0" lvl="0" indent="0" algn="l" defTabSz="914400" rtl="0" eaLnBrk="1" fontAlgn="base" latinLnBrk="0" hangingPunct="1">
              <a:lnSpc>
                <a:spcPct val="100000"/>
              </a:lnSpc>
              <a:spcBef>
                <a:spcPct val="0"/>
              </a:spcBef>
              <a:spcAft>
                <a:spcPct val="0"/>
              </a:spcAft>
              <a:buClrTx/>
              <a:buSzTx/>
              <a:buFontTx/>
              <a:buNone/>
              <a:tabLst/>
            </a:pPr>
            <a:r>
              <a:rPr kumimoji="0" lang="it-IT" sz="1100" b="0" i="0" u="none" strike="noStrike" cap="none" normalizeH="0" baseline="0" dirty="0">
                <a:ln>
                  <a:noFill/>
                </a:ln>
                <a:solidFill>
                  <a:schemeClr val="tx1"/>
                </a:solidFill>
                <a:effectLst/>
                <a:latin typeface="Calibri" pitchFamily="34" charset="0"/>
                <a:cs typeface="Arial" pitchFamily="34" charset="0"/>
              </a:rPr>
              <a:t>Maestra pittrice </a:t>
            </a:r>
          </a:p>
          <a:p>
            <a:pPr marL="0" marR="0" lvl="0" indent="0" algn="l" defTabSz="914400" rtl="0" eaLnBrk="1" fontAlgn="base" latinLnBrk="0" hangingPunct="1">
              <a:lnSpc>
                <a:spcPct val="100000"/>
              </a:lnSpc>
              <a:spcBef>
                <a:spcPct val="0"/>
              </a:spcBef>
              <a:spcAft>
                <a:spcPct val="0"/>
              </a:spcAft>
              <a:buClrTx/>
              <a:buSzTx/>
              <a:buFontTx/>
              <a:buNone/>
              <a:tabLst/>
            </a:pPr>
            <a:r>
              <a:rPr kumimoji="0" lang="it-IT" sz="1100" b="0" i="0" u="none" strike="noStrike" cap="none" normalizeH="0" baseline="0" dirty="0">
                <a:ln>
                  <a:noFill/>
                </a:ln>
                <a:solidFill>
                  <a:schemeClr val="tx1"/>
                </a:solidFill>
                <a:effectLst/>
                <a:latin typeface="Calibri" pitchFamily="34" charset="0"/>
                <a:cs typeface="Arial" pitchFamily="34" charset="0"/>
              </a:rPr>
              <a:t>dipl. fed.,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100" b="0" i="0" u="none" strike="noStrike" cap="none" normalizeH="0" baseline="0" dirty="0">
              <a:ln>
                <a:noFill/>
              </a:ln>
              <a:solidFill>
                <a:schemeClr val="tx1"/>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it-IT" sz="1100" b="0" i="0" u="none" strike="noStrike" cap="none" normalizeH="0" baseline="0" dirty="0">
                <a:ln>
                  <a:noFill/>
                </a:ln>
                <a:solidFill>
                  <a:schemeClr val="tx1"/>
                </a:solidFill>
                <a:effectLst/>
                <a:latin typeface="Calibri" pitchFamily="34" charset="0"/>
                <a:cs typeface="Arial" pitchFamily="34" charset="0"/>
              </a:rPr>
              <a:t>Bubendorf  BL</a:t>
            </a:r>
            <a:endParaRPr kumimoji="0" lang="it-IT" sz="1100" b="0" i="0" u="none" strike="noStrike" cap="none" normalizeH="0" baseline="0" dirty="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800" b="0" i="0" u="none" strike="noStrike" cap="none" normalizeH="0" baseline="0" dirty="0">
              <a:ln>
                <a:noFill/>
              </a:ln>
              <a:solidFill>
                <a:schemeClr val="tx1"/>
              </a:solidFill>
              <a:effectLst/>
              <a:latin typeface="Arial" pitchFamily="34" charset="0"/>
              <a:cs typeface="Arial" pitchFamily="34" charset="0"/>
            </a:endParaRPr>
          </a:p>
        </p:txBody>
      </p:sp>
      <p:sp>
        <p:nvSpPr>
          <p:cNvPr id="3076" name="Text Box 4"/>
          <p:cNvSpPr txBox="1">
            <a:spLocks noChangeArrowheads="1"/>
          </p:cNvSpPr>
          <p:nvPr/>
        </p:nvSpPr>
        <p:spPr bwMode="auto">
          <a:xfrm>
            <a:off x="4788024" y="2744924"/>
            <a:ext cx="3835338" cy="1155700"/>
          </a:xfrm>
          <a:prstGeom prst="rect">
            <a:avLst/>
          </a:prstGeom>
          <a:solidFill>
            <a:srgbClr val="FF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endParaRPr kumimoji="0" lang="de-CH" sz="1100" b="0" i="0" u="none" strike="noStrike" cap="none" normalizeH="0" baseline="0" dirty="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de-CH" sz="1100" b="0" i="0" u="none" strike="noStrike" cap="none" normalizeH="0" baseline="0" dirty="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de-CH" sz="1100" b="0" i="0" u="none" strike="noStrike" cap="none" normalizeH="0" baseline="0" dirty="0">
                <a:ln>
                  <a:noFill/>
                </a:ln>
                <a:solidFill>
                  <a:schemeClr val="tx1"/>
                </a:solidFill>
                <a:effectLst/>
                <a:latin typeface="Times New Roman" pitchFamily="18" charset="0"/>
                <a:cs typeface="Arial" pitchFamily="34" charset="0"/>
              </a:rPr>
              <a:t>	</a:t>
            </a:r>
            <a:r>
              <a:rPr kumimoji="0" lang="de-CH" sz="1100" b="0" i="0" u="none" strike="noStrike" cap="none" normalizeH="0" baseline="0" dirty="0">
                <a:ln>
                  <a:noFill/>
                </a:ln>
                <a:solidFill>
                  <a:srgbClr val="FFFFFF"/>
                </a:solidFill>
                <a:effectLst/>
                <a:latin typeface="Calibri" pitchFamily="34" charset="0"/>
                <a:cs typeface="Arial" pitchFamily="34" charset="0"/>
              </a:rPr>
              <a:t>     ALL’INIZIATIVA PER</a:t>
            </a:r>
          </a:p>
          <a:p>
            <a:pPr marL="0" marR="0" lvl="0" indent="0" algn="l" defTabSz="914400" rtl="0" eaLnBrk="1" fontAlgn="base" latinLnBrk="0" hangingPunct="1">
              <a:lnSpc>
                <a:spcPct val="100000"/>
              </a:lnSpc>
              <a:spcBef>
                <a:spcPct val="0"/>
              </a:spcBef>
              <a:spcAft>
                <a:spcPct val="0"/>
              </a:spcAft>
              <a:buClrTx/>
              <a:buSzTx/>
              <a:buFontTx/>
              <a:buNone/>
              <a:tabLst/>
            </a:pPr>
            <a:r>
              <a:rPr kumimoji="0" lang="de-CH" sz="1100" b="0" i="0" u="none" strike="noStrike" cap="none" normalizeH="0" baseline="0" dirty="0">
                <a:ln>
                  <a:noFill/>
                </a:ln>
                <a:solidFill>
                  <a:srgbClr val="FFFFFF"/>
                </a:solidFill>
                <a:effectLst/>
                <a:latin typeface="Calibri" pitchFamily="34" charset="0"/>
                <a:cs typeface="Arial" pitchFamily="34" charset="0"/>
              </a:rPr>
              <a:t>	     L‘AUTODETERMINAZIONE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800" b="0" i="0" u="none" strike="noStrike" cap="none" normalizeH="0" baseline="0" dirty="0">
              <a:ln>
                <a:noFill/>
              </a:ln>
              <a:solidFill>
                <a:schemeClr val="tx1"/>
              </a:solidFill>
              <a:effectLst/>
              <a:latin typeface="Arial" pitchFamily="34" charset="0"/>
              <a:cs typeface="Arial" pitchFamily="34" charset="0"/>
            </a:endParaRPr>
          </a:p>
        </p:txBody>
      </p:sp>
      <p:sp>
        <p:nvSpPr>
          <p:cNvPr id="3077" name="Text Box 5"/>
          <p:cNvSpPr txBox="1">
            <a:spLocks noChangeArrowheads="1"/>
          </p:cNvSpPr>
          <p:nvPr/>
        </p:nvSpPr>
        <p:spPr bwMode="auto">
          <a:xfrm>
            <a:off x="4860032" y="3176972"/>
            <a:ext cx="668337" cy="731838"/>
          </a:xfrm>
          <a:prstGeom prst="rect">
            <a:avLst/>
          </a:prstGeom>
          <a:solidFill>
            <a:srgbClr val="FF0000"/>
          </a:solidFill>
          <a:ln w="9525">
            <a:solidFill>
              <a:srgbClr val="FF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t-IT" sz="4800" b="1" i="0" u="none" strike="noStrike" cap="none" normalizeH="0" baseline="0" dirty="0">
                <a:ln>
                  <a:noFill/>
                </a:ln>
                <a:solidFill>
                  <a:srgbClr val="FFFFFF"/>
                </a:solidFill>
                <a:effectLst/>
                <a:latin typeface="Calibri" pitchFamily="34" charset="0"/>
                <a:cs typeface="Arial" pitchFamily="34" charset="0"/>
              </a:rPr>
              <a:t>SÌ</a:t>
            </a:r>
            <a:endParaRPr kumimoji="0" lang="it-IT" sz="1800" b="0" i="0" u="none" strike="noStrike" cap="none" normalizeH="0" baseline="0" dirty="0">
              <a:ln>
                <a:noFill/>
              </a:ln>
              <a:solidFill>
                <a:schemeClr val="tx1"/>
              </a:solidFill>
              <a:effectLst/>
              <a:latin typeface="Arial" pitchFamily="34" charset="0"/>
              <a:cs typeface="Arial" pitchFamily="34" charset="0"/>
            </a:endParaRPr>
          </a:p>
        </p:txBody>
      </p:sp>
      <p:sp>
        <p:nvSpPr>
          <p:cNvPr id="3079"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100" b="0" i="0" u="none" strike="noStrike" cap="none" normalizeH="0" baseline="0" dirty="0">
                <a:ln>
                  <a:noFill/>
                </a:ln>
                <a:solidFill>
                  <a:srgbClr val="FFFFFF"/>
                </a:solidFill>
                <a:effectLst/>
                <a:latin typeface="Calibri" pitchFamily="34" charset="0"/>
                <a:ea typeface="Calibri" pitchFamily="34" charset="0"/>
                <a:cs typeface="Times New Roman" pitchFamily="18" charset="0"/>
              </a:rPr>
              <a:t>Votazione del 25 novembre 2018</a:t>
            </a:r>
            <a:endParaRPr kumimoji="0" lang="it-IT" sz="6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800" b="0" i="0" u="none" strike="noStrike" cap="none" normalizeH="0" baseline="0" dirty="0">
              <a:ln>
                <a:noFill/>
              </a:ln>
              <a:solidFill>
                <a:schemeClr val="tx1"/>
              </a:solidFill>
              <a:effectLst/>
              <a:latin typeface="Arial" pitchFamily="34" charset="0"/>
              <a:cs typeface="Arial" pitchFamily="34" charset="0"/>
            </a:endParaRPr>
          </a:p>
        </p:txBody>
      </p:sp>
      <p:sp>
        <p:nvSpPr>
          <p:cNvPr id="3080" name="Rectangle 8"/>
          <p:cNvSpPr>
            <a:spLocks noChangeArrowheads="1"/>
          </p:cNvSpPr>
          <p:nvPr/>
        </p:nvSpPr>
        <p:spPr bwMode="auto">
          <a:xfrm>
            <a:off x="0" y="4572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400" b="1" i="0" u="none" strike="noStrike" cap="none" normalizeH="0" baseline="0" dirty="0">
              <a:ln>
                <a:noFill/>
              </a:ln>
              <a:solidFill>
                <a:srgbClr val="FFFFFF"/>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1" i="0" u="none" strike="noStrike" cap="none" normalizeH="0" baseline="0" dirty="0">
                <a:ln>
                  <a:noFill/>
                </a:ln>
                <a:solidFill>
                  <a:srgbClr val="FFFFFF"/>
                </a:solidFill>
                <a:effectLst/>
                <a:latin typeface="Arial" pitchFamily="34" charset="0"/>
                <a:cs typeface="Arial" pitchFamily="34" charset="0"/>
              </a:rPr>
              <a:t>							</a:t>
            </a:r>
            <a:r>
              <a:rPr kumimoji="0" lang="it-IT" sz="1800" b="1" i="0" u="none" strike="noStrike" cap="none" normalizeH="0" baseline="0" dirty="0">
                <a:ln>
                  <a:noFill/>
                </a:ln>
                <a:solidFill>
                  <a:srgbClr val="FFFFFF"/>
                </a:solidFill>
                <a:effectLst/>
                <a:latin typeface="Arial" pitchFamily="34" charset="0"/>
                <a:cs typeface="Arial" pitchFamily="34" charset="0"/>
              </a:rPr>
              <a:t>SÌ alla democrazia svizzera!</a:t>
            </a:r>
            <a:endParaRPr kumimoji="0" lang="it-IT" sz="1800" b="0" i="0" u="none" strike="noStrike" cap="none" normalizeH="0" baseline="0" dirty="0">
              <a:ln>
                <a:noFill/>
              </a:ln>
              <a:solidFill>
                <a:schemeClr val="tx1"/>
              </a:solidFill>
              <a:effectLst/>
              <a:latin typeface="Arial" pitchFamily="34" charset="0"/>
              <a:cs typeface="Arial" pitchFamily="34" charset="0"/>
            </a:endParaRPr>
          </a:p>
        </p:txBody>
      </p:sp>
      <p:sp>
        <p:nvSpPr>
          <p:cNvPr id="3082" name="Text Box 10"/>
          <p:cNvSpPr txBox="1">
            <a:spLocks noChangeArrowheads="1"/>
          </p:cNvSpPr>
          <p:nvPr/>
        </p:nvSpPr>
        <p:spPr bwMode="auto">
          <a:xfrm>
            <a:off x="4824028" y="2780928"/>
            <a:ext cx="3672408" cy="492443"/>
          </a:xfrm>
          <a:prstGeom prst="rect">
            <a:avLst/>
          </a:prstGeom>
          <a:solidFill>
            <a:srgbClr val="FF0000"/>
          </a:solidFill>
          <a:ln w="9525">
            <a:solidFill>
              <a:srgbClr val="FF0000"/>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sz="1000" b="0" i="0" u="none" strike="noStrike" cap="none" normalizeH="0" baseline="0" dirty="0">
                <a:ln>
                  <a:noFill/>
                </a:ln>
                <a:solidFill>
                  <a:srgbClr val="FFFFFF"/>
                </a:solidFill>
                <a:effectLst/>
                <a:latin typeface="Calibri" pitchFamily="34" charset="0"/>
                <a:cs typeface="Arial" pitchFamily="34" charset="0"/>
              </a:rPr>
              <a:t>Votazione del 25 novembre 2018</a:t>
            </a:r>
          </a:p>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0" i="0" u="none" strike="noStrike" cap="none" normalizeH="0" baseline="0" dirty="0">
                <a:ln>
                  <a:noFill/>
                </a:ln>
                <a:solidFill>
                  <a:srgbClr val="FFFFFF"/>
                </a:solidFill>
                <a:effectLst/>
                <a:latin typeface="Calibri" pitchFamily="34" charset="0"/>
                <a:cs typeface="Arial" pitchFamily="34" charset="0"/>
              </a:rPr>
              <a:t>SÌ alla democrazia svizzera!</a:t>
            </a:r>
            <a:endParaRPr kumimoji="0" lang="it-IT" sz="1800" b="0" i="0" u="none" strike="noStrike" cap="none" normalizeH="0" baseline="0" dirty="0">
              <a:ln>
                <a:noFill/>
              </a:ln>
              <a:solidFill>
                <a:schemeClr val="tx1"/>
              </a:solidFill>
              <a:effectLst/>
              <a:latin typeface="Arial" pitchFamily="34" charset="0"/>
              <a:cs typeface="Arial" pitchFamily="34" charset="0"/>
            </a:endParaRPr>
          </a:p>
        </p:txBody>
      </p:sp>
      <p:sp>
        <p:nvSpPr>
          <p:cNvPr id="27" name="Text Box 12"/>
          <p:cNvSpPr txBox="1">
            <a:spLocks noChangeArrowheads="1"/>
          </p:cNvSpPr>
          <p:nvPr/>
        </p:nvSpPr>
        <p:spPr bwMode="auto">
          <a:xfrm>
            <a:off x="4788024" y="4106416"/>
            <a:ext cx="3943350" cy="1224136"/>
          </a:xfrm>
          <a:prstGeom prst="rect">
            <a:avLst/>
          </a:prstGeom>
          <a:solidFill>
            <a:schemeClr val="bg1"/>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457200" marR="571500" lvl="1" indent="0" algn="l" defTabSz="914400" rtl="0" eaLnBrk="1" fontAlgn="base" latinLnBrk="0" hangingPunct="1">
              <a:lnSpc>
                <a:spcPct val="150000"/>
              </a:lnSpc>
              <a:spcBef>
                <a:spcPct val="0"/>
              </a:spcBef>
              <a:spcAft>
                <a:spcPts val="1000"/>
              </a:spcAft>
              <a:buClrTx/>
              <a:buSzTx/>
              <a:buFontTx/>
              <a:buNone/>
              <a:tabLst/>
            </a:pPr>
            <a:r>
              <a:rPr kumimoji="0" lang="it-IT" sz="1200" b="0" i="0" u="none" strike="noStrike" cap="none" normalizeH="0" baseline="0" dirty="0">
                <a:ln>
                  <a:noFill/>
                </a:ln>
                <a:solidFill>
                  <a:schemeClr val="tx1"/>
                </a:solidFill>
                <a:effectLst/>
                <a:latin typeface="Arial" pitchFamily="34" charset="0"/>
                <a:cs typeface="Arial" pitchFamily="34" charset="0"/>
              </a:rPr>
              <a:t>«</a:t>
            </a:r>
            <a:r>
              <a:rPr kumimoji="0" lang="it-IT" sz="1200" b="0" i="0" u="none" strike="noStrike" cap="none" normalizeH="0" baseline="0" dirty="0">
                <a:ln>
                  <a:noFill/>
                </a:ln>
                <a:solidFill>
                  <a:schemeClr val="tx1"/>
                </a:solidFill>
                <a:effectLst/>
                <a:latin typeface="Calibri" pitchFamily="34" charset="0"/>
                <a:cs typeface="Arial" pitchFamily="34" charset="0"/>
              </a:rPr>
              <a:t> </a:t>
            </a:r>
            <a:r>
              <a:rPr kumimoji="0" lang="it-IT" sz="1200" b="0" i="0" u="none" strike="noStrike" cap="none" normalizeH="0" baseline="0" dirty="0">
                <a:ln>
                  <a:noFill/>
                </a:ln>
                <a:solidFill>
                  <a:schemeClr val="tx1"/>
                </a:solidFill>
                <a:effectLst/>
                <a:latin typeface="Arial" pitchFamily="34" charset="0"/>
                <a:cs typeface="Arial" pitchFamily="34" charset="0"/>
              </a:rPr>
              <a:t>La nostra democrazia diretta e la nostra autodeterminazione sono le migliori garanti di un sano influsso commerciale sulla politica.»</a:t>
            </a:r>
            <a:endParaRPr kumimoji="0" lang="it-IT" sz="1200" b="0" i="0" u="none" strike="noStrike" cap="none" normalizeH="0" baseline="0" dirty="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de-CH" sz="1200" b="0" i="0" u="none" strike="noStrike" cap="none" normalizeH="0" baseline="0" dirty="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de-CH" sz="1200" b="0" i="0" u="none" strike="noStrike" cap="none" normalizeH="0" baseline="0" dirty="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139612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3DB37DB-0C2F-4F21-B162-F7D06DE76BBA}"/>
              </a:ext>
            </a:extLst>
          </p:cNvPr>
          <p:cNvSpPr>
            <a:spLocks noGrp="1"/>
          </p:cNvSpPr>
          <p:nvPr>
            <p:ph type="title"/>
          </p:nvPr>
        </p:nvSpPr>
        <p:spPr>
          <a:xfrm>
            <a:off x="287524" y="365125"/>
            <a:ext cx="8604956" cy="848003"/>
          </a:xfrm>
        </p:spPr>
        <p:txBody>
          <a:bodyPr anchor="t">
            <a:normAutofit/>
          </a:bodyPr>
          <a:lstStyle/>
          <a:p>
            <a:r>
              <a:rPr lang="it-IT" sz="3600" b="1" dirty="0">
                <a:latin typeface="Verdana" panose="020B0604030504040204" pitchFamily="34" charset="0"/>
                <a:ea typeface="Verdana" panose="020B0604030504040204" pitchFamily="34" charset="0"/>
                <a:cs typeface="Verdana" panose="020B0604030504040204" pitchFamily="34" charset="0"/>
              </a:rPr>
              <a:t>PARTECIPATE SUBITO</a:t>
            </a:r>
          </a:p>
        </p:txBody>
      </p:sp>
      <p:sp>
        <p:nvSpPr>
          <p:cNvPr id="9" name="Inhaltsplatzhalter 2">
            <a:extLst>
              <a:ext uri="{FF2B5EF4-FFF2-40B4-BE49-F238E27FC236}">
                <a16:creationId xmlns:a16="http://schemas.microsoft.com/office/drawing/2014/main" id="{B92FB4F0-165B-438F-95DC-1E88586CD560}"/>
              </a:ext>
            </a:extLst>
          </p:cNvPr>
          <p:cNvSpPr txBox="1">
            <a:spLocks/>
          </p:cNvSpPr>
          <p:nvPr/>
        </p:nvSpPr>
        <p:spPr>
          <a:xfrm>
            <a:off x="251520" y="1124744"/>
            <a:ext cx="8460940" cy="3955294"/>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it-IT" b="1" dirty="0">
                <a:latin typeface="Verdana" panose="020B0604030504040204" pitchFamily="34" charset="0"/>
                <a:ea typeface="Verdana" panose="020B0604030504040204" pitchFamily="34" charset="0"/>
                <a:cs typeface="Verdana" panose="020B0604030504040204" pitchFamily="34" charset="0"/>
              </a:rPr>
              <a:t> </a:t>
            </a:r>
            <a:endParaRPr lang="it-IT" sz="3300" b="1" dirty="0">
              <a:latin typeface="Verdana" panose="020B0604030504040204" pitchFamily="34" charset="0"/>
              <a:ea typeface="Verdana" panose="020B0604030504040204" pitchFamily="34" charset="0"/>
              <a:cs typeface="Verdana" panose="020B0604030504040204" pitchFamily="34" charset="0"/>
            </a:endParaRPr>
          </a:p>
          <a:p>
            <a:pPr lvl="1">
              <a:lnSpc>
                <a:spcPct val="120000"/>
              </a:lnSpc>
              <a:buFont typeface="Wingdings" panose="05000000000000000000" pitchFamily="2" charset="2"/>
              <a:buChar char="§"/>
            </a:pPr>
            <a:r>
              <a:rPr lang="it-IT" sz="3300" b="1" dirty="0">
                <a:latin typeface="Verdana" panose="020B0604030504040204" pitchFamily="34" charset="0"/>
                <a:ea typeface="Verdana" panose="020B0604030504040204" pitchFamily="34" charset="0"/>
                <a:cs typeface="Verdana" panose="020B0604030504040204" pitchFamily="34" charset="0"/>
              </a:rPr>
              <a:t> Ordinare flyer e manifesti</a:t>
            </a:r>
          </a:p>
          <a:p>
            <a:pPr lvl="1">
              <a:lnSpc>
                <a:spcPct val="120000"/>
              </a:lnSpc>
              <a:buFont typeface="Wingdings" panose="05000000000000000000" pitchFamily="2" charset="2"/>
              <a:buChar char="§"/>
            </a:pPr>
            <a:r>
              <a:rPr lang="it-IT" sz="3300" b="1" dirty="0">
                <a:latin typeface="Verdana" panose="020B0604030504040204" pitchFamily="34" charset="0"/>
                <a:ea typeface="Verdana" panose="020B0604030504040204" pitchFamily="34" charset="0"/>
                <a:cs typeface="Verdana" panose="020B0604030504040204" pitchFamily="34" charset="0"/>
              </a:rPr>
              <a:t> Gruppo WhatsApp</a:t>
            </a:r>
          </a:p>
          <a:p>
            <a:pPr lvl="1">
              <a:lnSpc>
                <a:spcPct val="120000"/>
              </a:lnSpc>
              <a:buFont typeface="Wingdings" panose="05000000000000000000" pitchFamily="2" charset="2"/>
              <a:buChar char="§"/>
            </a:pPr>
            <a:r>
              <a:rPr lang="it-IT" sz="3300" b="1" dirty="0">
                <a:latin typeface="Verdana" panose="020B0604030504040204" pitchFamily="34" charset="0"/>
                <a:ea typeface="Verdana" panose="020B0604030504040204" pitchFamily="34" charset="0"/>
                <a:cs typeface="Verdana" panose="020B0604030504040204" pitchFamily="34" charset="0"/>
              </a:rPr>
              <a:t> Ecc</a:t>
            </a:r>
            <a:r>
              <a:rPr lang="it-IT" sz="2900" b="1" dirty="0">
                <a:latin typeface="Verdana" panose="020B0604030504040204" pitchFamily="34" charset="0"/>
                <a:ea typeface="Verdana" panose="020B0604030504040204" pitchFamily="34" charset="0"/>
                <a:cs typeface="Verdana" panose="020B0604030504040204" pitchFamily="34" charset="0"/>
              </a:rPr>
              <a:t>.</a:t>
            </a:r>
          </a:p>
        </p:txBody>
      </p:sp>
    </p:spTree>
    <p:extLst>
      <p:ext uri="{BB962C8B-B14F-4D97-AF65-F5344CB8AC3E}">
        <p14:creationId xmlns:p14="http://schemas.microsoft.com/office/powerpoint/2010/main" val="34262515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8"/>
          <p:cNvSpPr txBox="1">
            <a:spLocks noChangeArrowheads="1"/>
          </p:cNvSpPr>
          <p:nvPr/>
        </p:nvSpPr>
        <p:spPr bwMode="auto">
          <a:xfrm>
            <a:off x="359532" y="4473116"/>
            <a:ext cx="859511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a:r>
              <a:rPr lang="it-IT" sz="2800" dirty="0">
                <a:latin typeface="Verdana" panose="020B0604030504040204" pitchFamily="34" charset="0"/>
                <a:ea typeface="Verdana" panose="020B0604030504040204" pitchFamily="34" charset="0"/>
                <a:cs typeface="Verdana" panose="020B0604030504040204" pitchFamily="34" charset="0"/>
              </a:rPr>
              <a:t>Votazione federale del  </a:t>
            </a:r>
          </a:p>
          <a:p>
            <a:pPr algn="r"/>
            <a:r>
              <a:rPr lang="it-IT" sz="2800" dirty="0">
                <a:latin typeface="Verdana" panose="020B0604030504040204" pitchFamily="34" charset="0"/>
                <a:ea typeface="Verdana" panose="020B0604030504040204" pitchFamily="34" charset="0"/>
                <a:cs typeface="Verdana" panose="020B0604030504040204" pitchFamily="34" charset="0"/>
              </a:rPr>
              <a:t>25 novembre 2018</a:t>
            </a:r>
          </a:p>
        </p:txBody>
      </p:sp>
      <p:pic>
        <p:nvPicPr>
          <p:cNvPr id="3" name="Grafik 2">
            <a:extLst>
              <a:ext uri="{FF2B5EF4-FFF2-40B4-BE49-F238E27FC236}">
                <a16:creationId xmlns:a16="http://schemas.microsoft.com/office/drawing/2014/main" id="{75E3C7EA-7001-4713-89FC-32D7290444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62" y="0"/>
            <a:ext cx="9144000" cy="3479180"/>
          </a:xfrm>
          <a:prstGeom prst="rect">
            <a:avLst/>
          </a:prstGeom>
        </p:spPr>
      </p:pic>
    </p:spTree>
    <p:extLst>
      <p:ext uri="{BB962C8B-B14F-4D97-AF65-F5344CB8AC3E}">
        <p14:creationId xmlns:p14="http://schemas.microsoft.com/office/powerpoint/2010/main" val="30544383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3DB37DB-0C2F-4F21-B162-F7D06DE76BBA}"/>
              </a:ext>
            </a:extLst>
          </p:cNvPr>
          <p:cNvSpPr>
            <a:spLocks noGrp="1"/>
          </p:cNvSpPr>
          <p:nvPr>
            <p:ph type="title"/>
          </p:nvPr>
        </p:nvSpPr>
        <p:spPr>
          <a:xfrm>
            <a:off x="287524" y="365125"/>
            <a:ext cx="8604956" cy="1325563"/>
          </a:xfrm>
        </p:spPr>
        <p:txBody>
          <a:bodyPr>
            <a:normAutofit/>
          </a:bodyPr>
          <a:lstStyle/>
          <a:p>
            <a:r>
              <a:rPr lang="it-IT" b="1" dirty="0">
                <a:latin typeface="Verdana" panose="020B0604030504040204" pitchFamily="34" charset="0"/>
                <a:ea typeface="Verdana" panose="020B0604030504040204" pitchFamily="34" charset="0"/>
                <a:cs typeface="Verdana" panose="020B0604030504040204" pitchFamily="34" charset="0"/>
              </a:rPr>
              <a:t>Chi deciderà in futuro in Svizzera?</a:t>
            </a:r>
          </a:p>
        </p:txBody>
      </p:sp>
      <p:sp>
        <p:nvSpPr>
          <p:cNvPr id="3" name="Inhaltsplatzhalter 2">
            <a:extLst>
              <a:ext uri="{FF2B5EF4-FFF2-40B4-BE49-F238E27FC236}">
                <a16:creationId xmlns:a16="http://schemas.microsoft.com/office/drawing/2014/main" id="{386569B1-E087-4D81-9278-16EDDB413A6C}"/>
              </a:ext>
            </a:extLst>
          </p:cNvPr>
          <p:cNvSpPr>
            <a:spLocks noGrp="1"/>
          </p:cNvSpPr>
          <p:nvPr>
            <p:ph sz="half" idx="1"/>
          </p:nvPr>
        </p:nvSpPr>
        <p:spPr>
          <a:xfrm>
            <a:off x="287524" y="1700808"/>
            <a:ext cx="8604956" cy="3955294"/>
          </a:xfrm>
        </p:spPr>
        <p:txBody>
          <a:bodyPr>
            <a:normAutofit lnSpcReduction="10000"/>
          </a:bodyPr>
          <a:lstStyle/>
          <a:p>
            <a:pPr marL="0" indent="0">
              <a:buNone/>
            </a:pPr>
            <a:endParaRPr lang="it-IT" sz="3200" b="1" dirty="0">
              <a:latin typeface="Verdana" panose="020B0604030504040204" pitchFamily="34" charset="0"/>
              <a:ea typeface="Verdana" panose="020B0604030504040204" pitchFamily="34" charset="0"/>
              <a:cs typeface="Verdana" panose="020B0604030504040204" pitchFamily="34" charset="0"/>
            </a:endParaRPr>
          </a:p>
          <a:p>
            <a:pPr marL="0" indent="0">
              <a:buNone/>
            </a:pPr>
            <a:r>
              <a:rPr lang="it-IT" sz="3200" b="1" dirty="0">
                <a:latin typeface="Verdana" panose="020B0604030504040204" pitchFamily="34" charset="0"/>
                <a:ea typeface="Verdana" panose="020B0604030504040204" pitchFamily="34" charset="0"/>
                <a:cs typeface="Verdana" panose="020B0604030504040204" pitchFamily="34" charset="0"/>
              </a:rPr>
              <a:t>I cittadini e le cittadine</a:t>
            </a:r>
          </a:p>
          <a:p>
            <a:pPr marL="0" indent="0">
              <a:buNone/>
            </a:pPr>
            <a:endParaRPr lang="it-IT" sz="3200" b="1" dirty="0">
              <a:latin typeface="Verdana" panose="020B0604030504040204" pitchFamily="34" charset="0"/>
              <a:ea typeface="Verdana" panose="020B0604030504040204" pitchFamily="34" charset="0"/>
              <a:cs typeface="Verdana" panose="020B0604030504040204" pitchFamily="34" charset="0"/>
            </a:endParaRPr>
          </a:p>
          <a:p>
            <a:pPr marL="0" indent="0" algn="ctr">
              <a:buNone/>
            </a:pPr>
            <a:r>
              <a:rPr lang="it-IT" sz="3200" b="1" dirty="0">
                <a:latin typeface="Verdana" panose="020B0604030504040204" pitchFamily="34" charset="0"/>
                <a:ea typeface="Verdana" panose="020B0604030504040204" pitchFamily="34" charset="0"/>
                <a:cs typeface="Verdana" panose="020B0604030504040204" pitchFamily="34" charset="0"/>
              </a:rPr>
              <a:t>o</a:t>
            </a:r>
          </a:p>
          <a:p>
            <a:pPr marL="0" indent="0">
              <a:buNone/>
            </a:pPr>
            <a:endParaRPr lang="it-IT" sz="3200" b="1" dirty="0">
              <a:latin typeface="Verdana" panose="020B0604030504040204" pitchFamily="34" charset="0"/>
              <a:ea typeface="Verdana" panose="020B0604030504040204" pitchFamily="34" charset="0"/>
              <a:cs typeface="Verdana" panose="020B0604030504040204" pitchFamily="34" charset="0"/>
            </a:endParaRPr>
          </a:p>
          <a:p>
            <a:pPr marL="0" indent="0">
              <a:buNone/>
            </a:pPr>
            <a:r>
              <a:rPr lang="it-IT" sz="3200" b="1" dirty="0">
                <a:latin typeface="Verdana" panose="020B0604030504040204" pitchFamily="34" charset="0"/>
                <a:ea typeface="Verdana" panose="020B0604030504040204" pitchFamily="34" charset="0"/>
                <a:cs typeface="Verdana" panose="020B0604030504040204" pitchFamily="34" charset="0"/>
              </a:rPr>
              <a:t>Burocrati / esperti / organizzazioni internazionali (cosiddetto diritto internazionale)</a:t>
            </a:r>
          </a:p>
          <a:p>
            <a:endParaRPr lang="it-IT" sz="32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4494242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3DB37DB-0C2F-4F21-B162-F7D06DE76BBA}"/>
              </a:ext>
            </a:extLst>
          </p:cNvPr>
          <p:cNvSpPr>
            <a:spLocks noGrp="1"/>
          </p:cNvSpPr>
          <p:nvPr>
            <p:ph type="title"/>
          </p:nvPr>
        </p:nvSpPr>
        <p:spPr>
          <a:xfrm>
            <a:off x="395536" y="365125"/>
            <a:ext cx="8496944" cy="848003"/>
          </a:xfrm>
        </p:spPr>
        <p:txBody>
          <a:bodyPr anchor="t">
            <a:normAutofit/>
          </a:bodyPr>
          <a:lstStyle/>
          <a:p>
            <a:r>
              <a:rPr lang="it-IT" b="1" dirty="0">
                <a:latin typeface="Verdana" panose="020B0604030504040204" pitchFamily="34" charset="0"/>
                <a:ea typeface="Verdana" panose="020B0604030504040204" pitchFamily="34" charset="0"/>
                <a:cs typeface="Verdana" panose="020B0604030504040204" pitchFamily="34" charset="0"/>
              </a:rPr>
              <a:t>I cittadini decidono</a:t>
            </a:r>
          </a:p>
        </p:txBody>
      </p:sp>
      <p:sp>
        <p:nvSpPr>
          <p:cNvPr id="3" name="Inhaltsplatzhalter 2">
            <a:extLst>
              <a:ext uri="{FF2B5EF4-FFF2-40B4-BE49-F238E27FC236}">
                <a16:creationId xmlns:a16="http://schemas.microsoft.com/office/drawing/2014/main" id="{386569B1-E087-4D81-9278-16EDDB413A6C}"/>
              </a:ext>
            </a:extLst>
          </p:cNvPr>
          <p:cNvSpPr>
            <a:spLocks noGrp="1"/>
          </p:cNvSpPr>
          <p:nvPr>
            <p:ph sz="half" idx="1"/>
          </p:nvPr>
        </p:nvSpPr>
        <p:spPr>
          <a:xfrm>
            <a:off x="395536" y="1536303"/>
            <a:ext cx="7992888" cy="2144726"/>
          </a:xfrm>
        </p:spPr>
        <p:txBody>
          <a:bodyPr>
            <a:noAutofit/>
          </a:bodyPr>
          <a:lstStyle/>
          <a:p>
            <a:pPr>
              <a:buFont typeface="Wingdings" panose="05000000000000000000" pitchFamily="2" charset="2"/>
              <a:buChar char="§"/>
            </a:pPr>
            <a:r>
              <a:rPr lang="it-IT" sz="3200" b="1" dirty="0">
                <a:latin typeface="Verdana" panose="020B0604030504040204" pitchFamily="34" charset="0"/>
                <a:ea typeface="Verdana" panose="020B0604030504040204" pitchFamily="34" charset="0"/>
                <a:cs typeface="Verdana" panose="020B0604030504040204" pitchFamily="34" charset="0"/>
              </a:rPr>
              <a:t>Legislatore supremo = Popolo</a:t>
            </a:r>
          </a:p>
          <a:p>
            <a:pPr>
              <a:buFont typeface="Wingdings" panose="05000000000000000000" pitchFamily="2" charset="2"/>
              <a:buChar char="§"/>
            </a:pPr>
            <a:r>
              <a:rPr lang="it-IT" sz="3200" b="1" dirty="0">
                <a:latin typeface="Verdana" panose="020B0604030504040204" pitchFamily="34" charset="0"/>
                <a:ea typeface="Verdana" panose="020B0604030504040204" pitchFamily="34" charset="0"/>
                <a:cs typeface="Verdana" panose="020B0604030504040204" pitchFamily="34" charset="0"/>
              </a:rPr>
              <a:t>Diritti popolari con iniziative e referendum unici al mondo</a:t>
            </a:r>
          </a:p>
          <a:p>
            <a:pPr>
              <a:buFont typeface="Wingdings" panose="05000000000000000000" pitchFamily="2" charset="2"/>
              <a:buChar char="§"/>
            </a:pPr>
            <a:endParaRPr lang="de-CH" sz="3200" b="1" dirty="0">
              <a:latin typeface="Verdana" panose="020B0604030504040204" pitchFamily="34" charset="0"/>
              <a:ea typeface="Verdana" panose="020B0604030504040204" pitchFamily="34" charset="0"/>
              <a:cs typeface="Verdana" panose="020B0604030504040204" pitchFamily="34" charset="0"/>
            </a:endParaRPr>
          </a:p>
          <a:p>
            <a:endParaRPr lang="de-CH" sz="3200" b="1" dirty="0">
              <a:latin typeface="Verdana" panose="020B0604030504040204" pitchFamily="34" charset="0"/>
              <a:ea typeface="Verdana" panose="020B0604030504040204" pitchFamily="34" charset="0"/>
              <a:cs typeface="Verdana" panose="020B0604030504040204" pitchFamily="34" charset="0"/>
            </a:endParaRPr>
          </a:p>
        </p:txBody>
      </p:sp>
      <p:sp>
        <p:nvSpPr>
          <p:cNvPr id="7" name="Inhaltsplatzhalter 2">
            <a:extLst>
              <a:ext uri="{FF2B5EF4-FFF2-40B4-BE49-F238E27FC236}">
                <a16:creationId xmlns:a16="http://schemas.microsoft.com/office/drawing/2014/main" id="{04C88DBA-109B-4B8C-B0C1-C1227FA4C37A}"/>
              </a:ext>
            </a:extLst>
          </p:cNvPr>
          <p:cNvSpPr txBox="1">
            <a:spLocks/>
          </p:cNvSpPr>
          <p:nvPr/>
        </p:nvSpPr>
        <p:spPr>
          <a:xfrm>
            <a:off x="539552" y="3429000"/>
            <a:ext cx="7956884" cy="1985195"/>
          </a:xfrm>
          <a:prstGeom prst="rect">
            <a:avLst/>
          </a:prstGeom>
          <a:solidFill>
            <a:schemeClr val="accent2">
              <a:lumMod val="20000"/>
              <a:lumOff val="80000"/>
            </a:schemeClr>
          </a:solidFill>
        </p:spPr>
        <p:txBody>
          <a:bodyPr vert="horz" lIns="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buFont typeface="Arial" panose="020B0604020202020204" pitchFamily="34" charset="0"/>
              <a:buNone/>
            </a:pPr>
            <a:r>
              <a:rPr lang="it-IT" sz="3200" b="1" dirty="0">
                <a:latin typeface="Verdana" panose="020B0604030504040204" pitchFamily="34" charset="0"/>
                <a:ea typeface="Verdana" panose="020B0604030504040204" pitchFamily="34" charset="0"/>
                <a:cs typeface="Verdana" panose="020B0604030504040204" pitchFamily="34" charset="0"/>
              </a:rPr>
              <a:t>Ordinamento giuridico svizzero:  </a:t>
            </a:r>
          </a:p>
          <a:p>
            <a:pPr marL="457200" lvl="1" indent="0">
              <a:buFont typeface="Arial" panose="020B0604020202020204" pitchFamily="34" charset="0"/>
              <a:buNone/>
            </a:pPr>
            <a:r>
              <a:rPr lang="it-IT" sz="3200" b="1" dirty="0">
                <a:latin typeface="Verdana" panose="020B0604030504040204" pitchFamily="34" charset="0"/>
                <a:ea typeface="Verdana" panose="020B0604030504040204" pitchFamily="34" charset="0"/>
                <a:cs typeface="Verdana" panose="020B0604030504040204" pitchFamily="34" charset="0"/>
              </a:rPr>
              <a:t>la nostra vita</a:t>
            </a:r>
          </a:p>
          <a:p>
            <a:pPr marL="457200" lvl="1" indent="0">
              <a:buFont typeface="Arial" panose="020B0604020202020204" pitchFamily="34" charset="0"/>
              <a:buNone/>
            </a:pPr>
            <a:r>
              <a:rPr lang="it-IT" sz="3200" b="1" dirty="0">
                <a:latin typeface="Verdana" panose="020B0604030504040204" pitchFamily="34" charset="0"/>
                <a:ea typeface="Verdana" panose="020B0604030504040204" pitchFamily="34" charset="0"/>
                <a:cs typeface="Verdana" panose="020B0604030504040204" pitchFamily="34" charset="0"/>
              </a:rPr>
              <a:t>la nostra patria </a:t>
            </a:r>
          </a:p>
          <a:p>
            <a:pPr marL="457200" lvl="1" indent="0">
              <a:buFont typeface="Arial" panose="020B0604020202020204" pitchFamily="34" charset="0"/>
              <a:buNone/>
            </a:pPr>
            <a:r>
              <a:rPr lang="it-IT" sz="3200" b="1" dirty="0">
                <a:latin typeface="Verdana" panose="020B0604030504040204" pitchFamily="34" charset="0"/>
                <a:ea typeface="Verdana" panose="020B0604030504040204" pitchFamily="34" charset="0"/>
                <a:cs typeface="Verdana" panose="020B0604030504040204" pitchFamily="34" charset="0"/>
              </a:rPr>
              <a:t>il nostro futuro</a:t>
            </a:r>
          </a:p>
          <a:p>
            <a:endParaRPr lang="de-CH" sz="3200" b="1"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4620187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3DB37DB-0C2F-4F21-B162-F7D06DE76BBA}"/>
              </a:ext>
            </a:extLst>
          </p:cNvPr>
          <p:cNvSpPr>
            <a:spLocks noGrp="1"/>
          </p:cNvSpPr>
          <p:nvPr>
            <p:ph type="title"/>
          </p:nvPr>
        </p:nvSpPr>
        <p:spPr>
          <a:xfrm>
            <a:off x="287524" y="365125"/>
            <a:ext cx="8604956" cy="1325563"/>
          </a:xfrm>
        </p:spPr>
        <p:txBody>
          <a:bodyPr>
            <a:normAutofit/>
          </a:bodyPr>
          <a:lstStyle/>
          <a:p>
            <a:r>
              <a:rPr lang="it-IT" sz="2800" b="1" dirty="0">
                <a:latin typeface="Verdana" panose="020B0604030504040204" pitchFamily="34" charset="0"/>
                <a:ea typeface="Verdana" panose="020B0604030504040204" pitchFamily="34" charset="0"/>
                <a:cs typeface="Verdana" panose="020B0604030504040204" pitchFamily="34" charset="0"/>
              </a:rPr>
              <a:t>Non-applicazione della volontà popolare:</a:t>
            </a:r>
          </a:p>
        </p:txBody>
      </p:sp>
      <p:sp>
        <p:nvSpPr>
          <p:cNvPr id="7" name="Inhaltsplatzhalter 2">
            <a:extLst>
              <a:ext uri="{FF2B5EF4-FFF2-40B4-BE49-F238E27FC236}">
                <a16:creationId xmlns:a16="http://schemas.microsoft.com/office/drawing/2014/main" id="{02BA0CE1-2923-4E44-87E1-231BEDEC672F}"/>
              </a:ext>
            </a:extLst>
          </p:cNvPr>
          <p:cNvSpPr txBox="1">
            <a:spLocks/>
          </p:cNvSpPr>
          <p:nvPr/>
        </p:nvSpPr>
        <p:spPr>
          <a:xfrm>
            <a:off x="390364" y="1376772"/>
            <a:ext cx="8363272" cy="456937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120000"/>
              </a:lnSpc>
              <a:spcBef>
                <a:spcPts val="300"/>
              </a:spcBef>
              <a:buFont typeface="Wingdings 3" panose="05040102010807070707" pitchFamily="18" charset="2"/>
              <a:buChar char="u"/>
            </a:pPr>
            <a:endParaRPr lang="de-DE" sz="1900" dirty="0">
              <a:latin typeface="Verdana" panose="020B0604030504040204" pitchFamily="34" charset="0"/>
              <a:ea typeface="Verdana" panose="020B0604030504040204" pitchFamily="34" charset="0"/>
              <a:cs typeface="Verdana" panose="020B0604030504040204" pitchFamily="34" charset="0"/>
            </a:endParaRPr>
          </a:p>
          <a:p>
            <a:pPr>
              <a:lnSpc>
                <a:spcPct val="120000"/>
              </a:lnSpc>
              <a:spcBef>
                <a:spcPts val="300"/>
              </a:spcBef>
              <a:buFont typeface="Wingdings 3" panose="05040102010807070707" pitchFamily="18" charset="2"/>
              <a:buChar char="u"/>
            </a:pPr>
            <a:r>
              <a:rPr lang="it-IT" sz="1900" b="1" dirty="0">
                <a:latin typeface="Verdana" panose="020B0604030504040204" pitchFamily="34" charset="0"/>
                <a:ea typeface="Verdana" panose="020B0604030504040204" pitchFamily="34" charset="0"/>
                <a:cs typeface="Verdana" panose="020B0604030504040204" pitchFamily="34" charset="0"/>
              </a:rPr>
              <a:t>Iniziativa popolare contro l‘immigrazione di massa</a:t>
            </a:r>
          </a:p>
          <a:p>
            <a:pPr>
              <a:lnSpc>
                <a:spcPct val="120000"/>
              </a:lnSpc>
              <a:spcBef>
                <a:spcPts val="300"/>
              </a:spcBef>
              <a:buFont typeface="Wingdings 3" panose="05040102010807070707" pitchFamily="18" charset="2"/>
              <a:buChar char="u"/>
            </a:pPr>
            <a:endParaRPr lang="it-IT" sz="1400" dirty="0">
              <a:latin typeface="Verdana" panose="020B0604030504040204" pitchFamily="34" charset="0"/>
              <a:ea typeface="Verdana" panose="020B0604030504040204" pitchFamily="34" charset="0"/>
              <a:cs typeface="Verdana" panose="020B0604030504040204" pitchFamily="34" charset="0"/>
            </a:endParaRPr>
          </a:p>
          <a:p>
            <a:pPr>
              <a:lnSpc>
                <a:spcPct val="120000"/>
              </a:lnSpc>
              <a:spcBef>
                <a:spcPts val="300"/>
              </a:spcBef>
              <a:buFont typeface="Wingdings 3" panose="05040102010807070707" pitchFamily="18" charset="2"/>
              <a:buChar char="u"/>
            </a:pPr>
            <a:r>
              <a:rPr lang="it-IT" sz="1900" b="1" dirty="0">
                <a:latin typeface="Verdana" panose="020B0604030504040204" pitchFamily="34" charset="0"/>
                <a:ea typeface="Verdana" panose="020B0604030504040204" pitchFamily="34" charset="0"/>
                <a:cs typeface="Verdana" panose="020B0604030504040204" pitchFamily="34" charset="0"/>
              </a:rPr>
              <a:t>Iniziativa per l‘espulsione</a:t>
            </a:r>
            <a:r>
              <a:rPr lang="it-IT" sz="1900" dirty="0">
                <a:latin typeface="Verdana" panose="020B0604030504040204" pitchFamily="34" charset="0"/>
                <a:ea typeface="Verdana" panose="020B0604030504040204" pitchFamily="34" charset="0"/>
                <a:cs typeface="Verdana" panose="020B0604030504040204" pitchFamily="34" charset="0"/>
              </a:rPr>
              <a:t> (Iniziativa popolare per l‘espulsione degli stranieri criminali) / </a:t>
            </a:r>
            <a:r>
              <a:rPr lang="it-IT" sz="1900" b="1" dirty="0">
                <a:latin typeface="Verdana" panose="020B0604030504040204" pitchFamily="34" charset="0"/>
                <a:ea typeface="Verdana" panose="020B0604030504040204" pitchFamily="34" charset="0"/>
                <a:cs typeface="Verdana" panose="020B0604030504040204" pitchFamily="34" charset="0"/>
              </a:rPr>
              <a:t>Iniziativa per l‘applicazione</a:t>
            </a:r>
          </a:p>
          <a:p>
            <a:pPr>
              <a:lnSpc>
                <a:spcPct val="120000"/>
              </a:lnSpc>
              <a:spcBef>
                <a:spcPts val="300"/>
              </a:spcBef>
              <a:buFont typeface="Wingdings 3" panose="05040102010807070707" pitchFamily="18" charset="2"/>
              <a:buChar char="u"/>
            </a:pPr>
            <a:endParaRPr lang="it-IT" sz="1200" dirty="0">
              <a:latin typeface="Verdana" panose="020B0604030504040204" pitchFamily="34" charset="0"/>
              <a:ea typeface="Verdana" panose="020B0604030504040204" pitchFamily="34" charset="0"/>
              <a:cs typeface="Verdana" panose="020B0604030504040204" pitchFamily="34" charset="0"/>
            </a:endParaRPr>
          </a:p>
          <a:p>
            <a:pPr>
              <a:lnSpc>
                <a:spcPct val="120000"/>
              </a:lnSpc>
              <a:spcBef>
                <a:spcPts val="300"/>
              </a:spcBef>
              <a:buFont typeface="Wingdings 3" panose="05040102010807070707" pitchFamily="18" charset="2"/>
              <a:buChar char="u"/>
            </a:pPr>
            <a:r>
              <a:rPr lang="it-IT" sz="1900" b="1" dirty="0">
                <a:latin typeface="Verdana" panose="020B0604030504040204" pitchFamily="34" charset="0"/>
                <a:ea typeface="Verdana" panose="020B0604030504040204" pitchFamily="34" charset="0"/>
                <a:cs typeface="Verdana" panose="020B0604030504040204" pitchFamily="34" charset="0"/>
              </a:rPr>
              <a:t>iniziativa sull’imprescrittibilità </a:t>
            </a:r>
            <a:r>
              <a:rPr lang="it-IT" sz="1900" dirty="0">
                <a:latin typeface="Verdana" panose="020B0604030504040204" pitchFamily="34" charset="0"/>
                <a:ea typeface="Verdana" panose="020B0604030504040204" pitchFamily="34" charset="0"/>
                <a:cs typeface="Verdana" panose="020B0604030504040204" pitchFamily="34" charset="0"/>
              </a:rPr>
              <a:t>(per l‘imprescrittibilità dei reati di pornografia infantile)</a:t>
            </a:r>
          </a:p>
          <a:p>
            <a:pPr marL="0" indent="0">
              <a:lnSpc>
                <a:spcPct val="120000"/>
              </a:lnSpc>
              <a:spcBef>
                <a:spcPts val="300"/>
              </a:spcBef>
              <a:buNone/>
            </a:pPr>
            <a:endParaRPr lang="it-IT" sz="1200" dirty="0">
              <a:latin typeface="Verdana" panose="020B0604030504040204" pitchFamily="34" charset="0"/>
              <a:ea typeface="Verdana" panose="020B0604030504040204" pitchFamily="34" charset="0"/>
              <a:cs typeface="Verdana" panose="020B0604030504040204" pitchFamily="34" charset="0"/>
            </a:endParaRPr>
          </a:p>
          <a:p>
            <a:pPr>
              <a:lnSpc>
                <a:spcPct val="120000"/>
              </a:lnSpc>
              <a:spcBef>
                <a:spcPts val="300"/>
              </a:spcBef>
              <a:buFont typeface="Wingdings 3" panose="05040102010807070707" pitchFamily="18" charset="2"/>
              <a:buChar char="u"/>
            </a:pPr>
            <a:r>
              <a:rPr lang="it-IT" sz="1900" b="1" dirty="0">
                <a:latin typeface="Verdana" panose="020B0604030504040204" pitchFamily="34" charset="0"/>
                <a:ea typeface="Verdana" panose="020B0604030504040204" pitchFamily="34" charset="0"/>
                <a:cs typeface="Verdana" panose="020B0604030504040204" pitchFamily="34" charset="0"/>
              </a:rPr>
              <a:t>Iniziativa pedofili</a:t>
            </a:r>
            <a:r>
              <a:rPr lang="it-IT" sz="1900" dirty="0">
                <a:latin typeface="Verdana" panose="020B0604030504040204" pitchFamily="34" charset="0"/>
                <a:ea typeface="Verdana" panose="020B0604030504040204" pitchFamily="34" charset="0"/>
                <a:cs typeface="Verdana" panose="020B0604030504040204" pitchFamily="34" charset="0"/>
              </a:rPr>
              <a:t> (Affinché i pedofili non lavorino più con fanciulli)</a:t>
            </a:r>
          </a:p>
          <a:p>
            <a:pPr marL="0" indent="0">
              <a:lnSpc>
                <a:spcPct val="120000"/>
              </a:lnSpc>
              <a:spcBef>
                <a:spcPts val="300"/>
              </a:spcBef>
              <a:buNone/>
            </a:pPr>
            <a:endParaRPr lang="it-IT" sz="1900" dirty="0">
              <a:latin typeface="Verdana" panose="020B0604030504040204" pitchFamily="34" charset="0"/>
              <a:ea typeface="Verdana" panose="020B0604030504040204" pitchFamily="34" charset="0"/>
              <a:cs typeface="Verdana" panose="020B0604030504040204" pitchFamily="34" charset="0"/>
            </a:endParaRPr>
          </a:p>
          <a:p>
            <a:pPr>
              <a:spcBef>
                <a:spcPts val="300"/>
              </a:spcBef>
              <a:buFontTx/>
              <a:buChar char="-"/>
            </a:pPr>
            <a:endParaRPr lang="it-IT" sz="1600" dirty="0">
              <a:latin typeface="Verdana" panose="020B0604030504040204" pitchFamily="34" charset="0"/>
              <a:ea typeface="Verdana" panose="020B0604030504040204" pitchFamily="34" charset="0"/>
              <a:cs typeface="Verdana" panose="020B0604030504040204" pitchFamily="34" charset="0"/>
            </a:endParaRPr>
          </a:p>
          <a:p>
            <a:pPr>
              <a:spcBef>
                <a:spcPts val="300"/>
              </a:spcBef>
              <a:buFontTx/>
              <a:buChar char="-"/>
            </a:pPr>
            <a:endParaRPr lang="de-DE" sz="16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7251020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3DB37DB-0C2F-4F21-B162-F7D06DE76BBA}"/>
              </a:ext>
            </a:extLst>
          </p:cNvPr>
          <p:cNvSpPr>
            <a:spLocks noGrp="1"/>
          </p:cNvSpPr>
          <p:nvPr>
            <p:ph type="title"/>
          </p:nvPr>
        </p:nvSpPr>
        <p:spPr>
          <a:xfrm>
            <a:off x="503548" y="365125"/>
            <a:ext cx="8532948" cy="657079"/>
          </a:xfrm>
        </p:spPr>
        <p:txBody>
          <a:bodyPr anchor="t">
            <a:normAutofit/>
          </a:bodyPr>
          <a:lstStyle/>
          <a:p>
            <a:r>
              <a:rPr lang="it-IT" sz="3600" b="1" dirty="0">
                <a:latin typeface="Verdana" panose="020B0604030504040204" pitchFamily="34" charset="0"/>
                <a:ea typeface="Verdana" panose="020B0604030504040204" pitchFamily="34" charset="0"/>
                <a:cs typeface="Verdana" panose="020B0604030504040204" pitchFamily="34" charset="0"/>
              </a:rPr>
              <a:t>Che cosa vuole l‘iniziativa?</a:t>
            </a:r>
          </a:p>
        </p:txBody>
      </p:sp>
      <p:sp>
        <p:nvSpPr>
          <p:cNvPr id="3" name="Inhaltsplatzhalter 2">
            <a:extLst>
              <a:ext uri="{FF2B5EF4-FFF2-40B4-BE49-F238E27FC236}">
                <a16:creationId xmlns:a16="http://schemas.microsoft.com/office/drawing/2014/main" id="{386569B1-E087-4D81-9278-16EDDB413A6C}"/>
              </a:ext>
            </a:extLst>
          </p:cNvPr>
          <p:cNvSpPr>
            <a:spLocks noGrp="1"/>
          </p:cNvSpPr>
          <p:nvPr>
            <p:ph sz="half" idx="1"/>
          </p:nvPr>
        </p:nvSpPr>
        <p:spPr>
          <a:xfrm>
            <a:off x="71500" y="1433514"/>
            <a:ext cx="8909787" cy="4212468"/>
          </a:xfrm>
        </p:spPr>
        <p:txBody>
          <a:bodyPr>
            <a:normAutofit fontScale="92500" lnSpcReduction="20000"/>
          </a:bodyPr>
          <a:lstStyle/>
          <a:p>
            <a:pPr marL="457200" lvl="1" indent="0">
              <a:buNone/>
            </a:pPr>
            <a:r>
              <a:rPr lang="it-IT" sz="2600" b="1" dirty="0">
                <a:latin typeface="Verdana" panose="020B0604030504040204" pitchFamily="34" charset="0"/>
                <a:ea typeface="Verdana" panose="020B0604030504040204" pitchFamily="34" charset="0"/>
                <a:cs typeface="Verdana" panose="020B0604030504040204" pitchFamily="34" charset="0"/>
              </a:rPr>
              <a:t>Ripristinare un ordinamento comprovato!</a:t>
            </a:r>
          </a:p>
          <a:p>
            <a:pPr marL="457200" lvl="1" indent="0">
              <a:buNone/>
            </a:pPr>
            <a:endParaRPr lang="it-IT" sz="2800" b="1" dirty="0">
              <a:latin typeface="Verdana" panose="020B0604030504040204" pitchFamily="34" charset="0"/>
              <a:ea typeface="Verdana" panose="020B0604030504040204" pitchFamily="34" charset="0"/>
              <a:cs typeface="Verdana" panose="020B0604030504040204" pitchFamily="34" charset="0"/>
            </a:endParaRPr>
          </a:p>
          <a:p>
            <a:pPr marL="457200" lvl="1" indent="0">
              <a:buNone/>
            </a:pPr>
            <a:r>
              <a:rPr lang="it-IT" sz="4400" b="1" dirty="0">
                <a:latin typeface="Verdana" panose="020B0604030504040204" pitchFamily="34" charset="0"/>
                <a:ea typeface="Verdana" panose="020B0604030504040204" pitchFamily="34" charset="0"/>
                <a:cs typeface="Verdana" panose="020B0604030504040204" pitchFamily="34" charset="0"/>
              </a:rPr>
              <a:t>La Costituzione CH primeggia sugli accordi internazionali!</a:t>
            </a:r>
          </a:p>
          <a:p>
            <a:pPr lvl="1">
              <a:buFont typeface="Wingdings" panose="05000000000000000000" pitchFamily="2" charset="2"/>
              <a:buChar char="§"/>
            </a:pPr>
            <a:endParaRPr lang="it-IT" sz="2800" b="1" dirty="0">
              <a:latin typeface="Verdana" panose="020B0604030504040204" pitchFamily="34" charset="0"/>
              <a:ea typeface="Verdana" panose="020B0604030504040204" pitchFamily="34" charset="0"/>
              <a:cs typeface="Verdana" panose="020B0604030504040204" pitchFamily="34" charset="0"/>
            </a:endParaRPr>
          </a:p>
          <a:p>
            <a:pPr lvl="1">
              <a:buFont typeface="Wingdings" panose="05000000000000000000" pitchFamily="2" charset="2"/>
              <a:buChar char="§"/>
            </a:pPr>
            <a:endParaRPr lang="it-IT" sz="2800" b="1" dirty="0">
              <a:latin typeface="Verdana" panose="020B0604030504040204" pitchFamily="34" charset="0"/>
              <a:ea typeface="Verdana" panose="020B0604030504040204" pitchFamily="34" charset="0"/>
              <a:cs typeface="Verdana" panose="020B0604030504040204" pitchFamily="34" charset="0"/>
            </a:endParaRPr>
          </a:p>
          <a:p>
            <a:pPr marL="457200" lvl="1" indent="0">
              <a:buNone/>
            </a:pPr>
            <a:endParaRPr lang="it-IT" sz="2800" b="1" dirty="0">
              <a:latin typeface="Verdana" panose="020B0604030504040204" pitchFamily="34" charset="0"/>
              <a:ea typeface="Verdana" panose="020B0604030504040204" pitchFamily="34" charset="0"/>
              <a:cs typeface="Verdana" panose="020B0604030504040204" pitchFamily="34" charset="0"/>
            </a:endParaRPr>
          </a:p>
          <a:p>
            <a:pPr marL="457200" lvl="1" indent="0">
              <a:buNone/>
            </a:pPr>
            <a:r>
              <a:rPr lang="it-IT" sz="2600" b="1" dirty="0">
                <a:latin typeface="Verdana" panose="020B0604030504040204" pitchFamily="34" charset="0"/>
                <a:ea typeface="Verdana" panose="020B0604030504040204" pitchFamily="34" charset="0"/>
                <a:cs typeface="Verdana" panose="020B0604030504040204" pitchFamily="34" charset="0"/>
              </a:rPr>
              <a:t>Eccezione: il diritto internazionale cogente come il divieto della tortura o della schiavitù, eccetera.</a:t>
            </a:r>
          </a:p>
          <a:p>
            <a:endParaRPr lang="it-IT" dirty="0">
              <a:latin typeface="Verdana" panose="020B0604030504040204" pitchFamily="34" charset="0"/>
              <a:ea typeface="Verdana" panose="020B0604030504040204" pitchFamily="34" charset="0"/>
              <a:cs typeface="Verdana" panose="020B0604030504040204" pitchFamily="34" charset="0"/>
            </a:endParaRPr>
          </a:p>
        </p:txBody>
      </p:sp>
      <p:sp>
        <p:nvSpPr>
          <p:cNvPr id="7" name="Inhaltsplatzhalter 2">
            <a:extLst>
              <a:ext uri="{FF2B5EF4-FFF2-40B4-BE49-F238E27FC236}">
                <a16:creationId xmlns:a16="http://schemas.microsoft.com/office/drawing/2014/main" id="{A7B87C4B-1089-44BA-990D-ADF5F1A1F798}"/>
              </a:ext>
            </a:extLst>
          </p:cNvPr>
          <p:cNvSpPr txBox="1">
            <a:spLocks/>
          </p:cNvSpPr>
          <p:nvPr/>
        </p:nvSpPr>
        <p:spPr>
          <a:xfrm>
            <a:off x="730409" y="2101998"/>
            <a:ext cx="7848872" cy="395529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de-CH"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5808376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3DB37DB-0C2F-4F21-B162-F7D06DE76BBA}"/>
              </a:ext>
            </a:extLst>
          </p:cNvPr>
          <p:cNvSpPr>
            <a:spLocks noGrp="1"/>
          </p:cNvSpPr>
          <p:nvPr>
            <p:ph type="title"/>
          </p:nvPr>
        </p:nvSpPr>
        <p:spPr>
          <a:xfrm>
            <a:off x="431540" y="353951"/>
            <a:ext cx="8604956" cy="1166838"/>
          </a:xfrm>
        </p:spPr>
        <p:txBody>
          <a:bodyPr anchor="t">
            <a:normAutofit/>
          </a:bodyPr>
          <a:lstStyle/>
          <a:p>
            <a:r>
              <a:rPr lang="it-IT" sz="3400" b="1" dirty="0">
                <a:latin typeface="Verdana" panose="020B0604030504040204" pitchFamily="34" charset="0"/>
                <a:ea typeface="Verdana" panose="020B0604030504040204" pitchFamily="34" charset="0"/>
                <a:cs typeface="Verdana" panose="020B0604030504040204" pitchFamily="34" charset="0"/>
              </a:rPr>
              <a:t>Che cos‘è il diritto internazionale?</a:t>
            </a:r>
          </a:p>
        </p:txBody>
      </p:sp>
      <p:sp>
        <p:nvSpPr>
          <p:cNvPr id="3" name="Inhaltsplatzhalter 2">
            <a:extLst>
              <a:ext uri="{FF2B5EF4-FFF2-40B4-BE49-F238E27FC236}">
                <a16:creationId xmlns:a16="http://schemas.microsoft.com/office/drawing/2014/main" id="{386569B1-E087-4D81-9278-16EDDB413A6C}"/>
              </a:ext>
            </a:extLst>
          </p:cNvPr>
          <p:cNvSpPr>
            <a:spLocks noGrp="1"/>
          </p:cNvSpPr>
          <p:nvPr>
            <p:ph sz="half" idx="1"/>
          </p:nvPr>
        </p:nvSpPr>
        <p:spPr>
          <a:xfrm>
            <a:off x="431540" y="1572306"/>
            <a:ext cx="8064896" cy="1964705"/>
          </a:xfrm>
        </p:spPr>
        <p:txBody>
          <a:bodyPr>
            <a:normAutofit lnSpcReduction="10000"/>
          </a:bodyPr>
          <a:lstStyle/>
          <a:p>
            <a:pPr marL="0" indent="0">
              <a:buNone/>
            </a:pPr>
            <a:r>
              <a:rPr lang="it-IT" b="1" dirty="0">
                <a:latin typeface="Verdana" panose="020B0604030504040204" pitchFamily="34" charset="0"/>
                <a:ea typeface="Verdana" panose="020B0604030504040204" pitchFamily="34" charset="0"/>
                <a:cs typeface="Verdana" panose="020B0604030504040204" pitchFamily="34" charset="0"/>
              </a:rPr>
              <a:t>t</a:t>
            </a:r>
            <a:r>
              <a:rPr lang="it-IT" sz="2800" b="1" dirty="0">
                <a:latin typeface="Verdana" panose="020B0604030504040204" pitchFamily="34" charset="0"/>
                <a:ea typeface="Verdana" panose="020B0604030504040204" pitchFamily="34" charset="0"/>
                <a:cs typeface="Verdana" panose="020B0604030504040204" pitchFamily="34" charset="0"/>
              </a:rPr>
              <a:t>utti i trattati e gli accordi internazionali che la Svizzera stipula con altri paesi, risp. organizzazioni come l’UE, l’ONU, l’UNESCO, l’OCSE, eccetera.</a:t>
            </a:r>
            <a:endParaRPr lang="de-CH" sz="2800" b="1" dirty="0">
              <a:latin typeface="Verdana" panose="020B0604030504040204" pitchFamily="34" charset="0"/>
              <a:ea typeface="Verdana" panose="020B0604030504040204" pitchFamily="34" charset="0"/>
              <a:cs typeface="Verdana" panose="020B0604030504040204" pitchFamily="34" charset="0"/>
            </a:endParaRPr>
          </a:p>
          <a:p>
            <a:pPr marL="457200" lvl="1" indent="0">
              <a:buNone/>
            </a:pPr>
            <a:endParaRPr lang="de-CH" dirty="0">
              <a:latin typeface="Verdana" panose="020B0604030504040204" pitchFamily="34" charset="0"/>
              <a:ea typeface="Verdana" panose="020B0604030504040204" pitchFamily="34" charset="0"/>
              <a:cs typeface="Verdana" panose="020B0604030504040204" pitchFamily="34" charset="0"/>
            </a:endParaRPr>
          </a:p>
        </p:txBody>
      </p:sp>
      <p:sp>
        <p:nvSpPr>
          <p:cNvPr id="6" name="Inhaltsplatzhalter 2">
            <a:extLst>
              <a:ext uri="{FF2B5EF4-FFF2-40B4-BE49-F238E27FC236}">
                <a16:creationId xmlns:a16="http://schemas.microsoft.com/office/drawing/2014/main" id="{EF9D8797-CDC3-4BDE-AFF5-CBBA69CC1A57}"/>
              </a:ext>
            </a:extLst>
          </p:cNvPr>
          <p:cNvSpPr txBox="1">
            <a:spLocks/>
          </p:cNvSpPr>
          <p:nvPr/>
        </p:nvSpPr>
        <p:spPr>
          <a:xfrm>
            <a:off x="431540" y="3645024"/>
            <a:ext cx="8460940" cy="1875109"/>
          </a:xfrm>
          <a:prstGeom prst="rect">
            <a:avLst/>
          </a:prstGeom>
          <a:solidFill>
            <a:schemeClr val="accent2">
              <a:lumMod val="20000"/>
              <a:lumOff val="80000"/>
            </a:schemeClr>
          </a:solidFill>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it-IT" sz="2800" b="1" dirty="0">
                <a:latin typeface="Verdana" panose="020B0604030504040204" pitchFamily="34" charset="0"/>
                <a:ea typeface="Verdana" panose="020B0604030504040204" pitchFamily="34" charset="0"/>
                <a:cs typeface="Verdana" panose="020B0604030504040204" pitchFamily="34" charset="0"/>
              </a:rPr>
              <a:t>Attenzione: il cosiddetto diritto dei popoli o diritto internazionale non è un diritto stabilito democraticamente; è in realtà piuttosto un diritto dei burocrati, risp. </a:t>
            </a:r>
          </a:p>
          <a:p>
            <a:pPr marL="0" indent="0">
              <a:buFont typeface="Arial" panose="020B0604020202020204" pitchFamily="34" charset="0"/>
              <a:buNone/>
            </a:pPr>
            <a:r>
              <a:rPr lang="it-IT" sz="2800" b="1" dirty="0">
                <a:latin typeface="Verdana" panose="020B0604030504040204" pitchFamily="34" charset="0"/>
                <a:ea typeface="Verdana" panose="020B0604030504040204" pitchFamily="34" charset="0"/>
                <a:cs typeface="Verdana" panose="020B0604030504040204" pitchFamily="34" charset="0"/>
              </a:rPr>
              <a:t>= l‘esatto contrario dei diritti popolari! </a:t>
            </a:r>
          </a:p>
          <a:p>
            <a:pPr marL="457200" lvl="1" indent="0">
              <a:buFont typeface="Arial" panose="020B0604020202020204" pitchFamily="34" charset="0"/>
              <a:buNone/>
            </a:pPr>
            <a:endParaRPr lang="it-IT"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91534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188641"/>
            <a:ext cx="7886700" cy="792087"/>
          </a:xfrm>
        </p:spPr>
        <p:txBody>
          <a:bodyPr anchor="t">
            <a:normAutofit/>
          </a:bodyPr>
          <a:lstStyle/>
          <a:p>
            <a:pPr algn="l"/>
            <a:r>
              <a:rPr lang="it-IT" sz="2500" b="1" dirty="0">
                <a:latin typeface="Verdana" panose="020B0604030504040204" pitchFamily="34" charset="0"/>
                <a:ea typeface="Verdana" panose="020B0604030504040204" pitchFamily="34" charset="0"/>
                <a:cs typeface="Verdana" panose="020B0604030504040204" pitchFamily="34" charset="0"/>
              </a:rPr>
              <a:t>Iniziativa popolare</a:t>
            </a:r>
            <a:br>
              <a:rPr lang="it-IT" sz="2500" b="1" dirty="0">
                <a:latin typeface="Verdana" panose="020B0604030504040204" pitchFamily="34" charset="0"/>
                <a:ea typeface="Verdana" panose="020B0604030504040204" pitchFamily="34" charset="0"/>
                <a:cs typeface="Verdana" panose="020B0604030504040204" pitchFamily="34" charset="0"/>
              </a:rPr>
            </a:br>
            <a:r>
              <a:rPr lang="it-IT" sz="2500" b="1" dirty="0">
                <a:latin typeface="Verdana" panose="020B0604030504040204" pitchFamily="34" charset="0"/>
                <a:ea typeface="Verdana" panose="020B0604030504040204" pitchFamily="34" charset="0"/>
                <a:cs typeface="Verdana" panose="020B0604030504040204" pitchFamily="34" charset="0"/>
              </a:rPr>
              <a:t>„Diritto svizzero, anziché giudici stranieri“</a:t>
            </a:r>
          </a:p>
        </p:txBody>
      </p:sp>
      <p:sp>
        <p:nvSpPr>
          <p:cNvPr id="3" name="Inhaltsplatzhalter 2"/>
          <p:cNvSpPr>
            <a:spLocks noGrp="1"/>
          </p:cNvSpPr>
          <p:nvPr>
            <p:ph idx="1"/>
          </p:nvPr>
        </p:nvSpPr>
        <p:spPr>
          <a:xfrm>
            <a:off x="467544" y="1088740"/>
            <a:ext cx="8568952" cy="5436604"/>
          </a:xfrm>
          <a:solidFill>
            <a:srgbClr val="FFFFFF">
              <a:alpha val="80000"/>
            </a:srgbClr>
          </a:solidFill>
        </p:spPr>
        <p:txBody>
          <a:bodyPr>
            <a:noAutofit/>
          </a:bodyPr>
          <a:lstStyle/>
          <a:p>
            <a:pPr marL="0" indent="0">
              <a:lnSpc>
                <a:spcPct val="120000"/>
              </a:lnSpc>
              <a:spcBef>
                <a:spcPts val="0"/>
              </a:spcBef>
              <a:spcAft>
                <a:spcPts val="150"/>
              </a:spcAft>
              <a:buNone/>
            </a:pPr>
            <a:r>
              <a:rPr lang="it-IT" sz="1400" dirty="0">
                <a:effectLst/>
                <a:latin typeface="Verdana" panose="020B0604030504040204" pitchFamily="34" charset="0"/>
                <a:ea typeface="Verdana" panose="020B0604030504040204" pitchFamily="34" charset="0"/>
                <a:cs typeface="Verdana" panose="020B0604030504040204" pitchFamily="34" charset="0"/>
              </a:rPr>
              <a:t>La Costituzione federale (CF) è modificata come segue </a:t>
            </a:r>
            <a:r>
              <a:rPr lang="it-IT" sz="1400" b="1" dirty="0">
                <a:solidFill>
                  <a:srgbClr val="7030A0"/>
                </a:solidFill>
                <a:effectLst/>
                <a:latin typeface="Verdana" panose="020B0604030504040204" pitchFamily="34" charset="0"/>
                <a:ea typeface="Verdana" panose="020B0604030504040204" pitchFamily="34" charset="0"/>
                <a:cs typeface="Verdana" panose="020B0604030504040204" pitchFamily="34" charset="0"/>
              </a:rPr>
              <a:t>(in corsivo l‘attuale testo CF)</a:t>
            </a:r>
            <a:endParaRPr lang="it-IT" sz="700" b="1" dirty="0">
              <a:effectLst/>
              <a:latin typeface="Verdana" panose="020B0604030504040204" pitchFamily="34" charset="0"/>
              <a:ea typeface="Verdana" panose="020B0604030504040204" pitchFamily="34" charset="0"/>
              <a:cs typeface="Verdana" panose="020B0604030504040204" pitchFamily="34" charset="0"/>
            </a:endParaRPr>
          </a:p>
          <a:p>
            <a:pPr marL="0" indent="0">
              <a:lnSpc>
                <a:spcPct val="120000"/>
              </a:lnSpc>
              <a:spcBef>
                <a:spcPts val="0"/>
              </a:spcBef>
              <a:spcAft>
                <a:spcPts val="150"/>
              </a:spcAft>
              <a:buNone/>
            </a:pPr>
            <a:r>
              <a:rPr lang="it-IT" sz="1400" b="1" dirty="0">
                <a:effectLst/>
                <a:latin typeface="Verdana" panose="020B0604030504040204" pitchFamily="34" charset="0"/>
                <a:ea typeface="Verdana" panose="020B0604030504040204" pitchFamily="34" charset="0"/>
                <a:cs typeface="Verdana" panose="020B0604030504040204" pitchFamily="34" charset="0"/>
              </a:rPr>
              <a:t>Art. 5 cpv. 1 e 4</a:t>
            </a:r>
            <a:br>
              <a:rPr lang="it-IT" sz="1400" dirty="0">
                <a:effectLst/>
                <a:latin typeface="Verdana" panose="020B0604030504040204" pitchFamily="34" charset="0"/>
                <a:ea typeface="Verdana" panose="020B0604030504040204" pitchFamily="34" charset="0"/>
                <a:cs typeface="Verdana" panose="020B0604030504040204" pitchFamily="34" charset="0"/>
              </a:rPr>
            </a:br>
            <a:r>
              <a:rPr lang="it-IT" sz="1400" baseline="30000" dirty="0">
                <a:effectLst/>
                <a:latin typeface="Verdana" panose="020B0604030504040204" pitchFamily="34" charset="0"/>
                <a:ea typeface="Verdana" panose="020B0604030504040204" pitchFamily="34" charset="0"/>
                <a:cs typeface="Verdana" panose="020B0604030504040204" pitchFamily="34" charset="0"/>
              </a:rPr>
              <a:t>1</a:t>
            </a:r>
            <a:r>
              <a:rPr lang="it-IT" sz="1400" dirty="0">
                <a:effectLst/>
                <a:latin typeface="Verdana" panose="020B0604030504040204" pitchFamily="34" charset="0"/>
                <a:ea typeface="Verdana" panose="020B0604030504040204" pitchFamily="34" charset="0"/>
                <a:cs typeface="Verdana" panose="020B0604030504040204" pitchFamily="34" charset="0"/>
              </a:rPr>
              <a:t> </a:t>
            </a:r>
            <a:r>
              <a:rPr lang="it-CH" sz="1400" i="1" dirty="0">
                <a:solidFill>
                  <a:srgbClr val="7030A0"/>
                </a:solidFill>
                <a:latin typeface="Verdana" panose="020B0604030504040204" pitchFamily="34" charset="0"/>
                <a:ea typeface="Verdana" panose="020B0604030504040204" pitchFamily="34" charset="0"/>
                <a:cs typeface="Verdana" panose="020B0604030504040204" pitchFamily="34" charset="0"/>
              </a:rPr>
              <a:t> Il diritto è fondamento e limite dell'attività dello Stato.</a:t>
            </a:r>
            <a:r>
              <a:rPr lang="it-IT" sz="1400" i="1" dirty="0">
                <a:solidFill>
                  <a:srgbClr val="7030A0"/>
                </a:solidFill>
                <a:effectLst/>
                <a:latin typeface="Verdana" panose="020B0604030504040204" pitchFamily="34" charset="0"/>
                <a:ea typeface="Verdana" panose="020B0604030504040204" pitchFamily="34" charset="0"/>
                <a:cs typeface="Verdana" panose="020B0604030504040204" pitchFamily="34" charset="0"/>
              </a:rPr>
              <a:t> </a:t>
            </a:r>
            <a:r>
              <a:rPr lang="it-CH" sz="1400" dirty="0">
                <a:latin typeface="Verdana" panose="020B0604030504040204" pitchFamily="34" charset="0"/>
                <a:ea typeface="Verdana" panose="020B0604030504040204" pitchFamily="34" charset="0"/>
                <a:cs typeface="Verdana" panose="020B0604030504040204" pitchFamily="34" charset="0"/>
              </a:rPr>
              <a:t>La Costituzione federale è la fonte suprema del diritto della Confederazione Svizzera.</a:t>
            </a:r>
            <a:r>
              <a:rPr lang="it-IT" sz="1400" dirty="0">
                <a:effectLst/>
                <a:latin typeface="Verdana" panose="020B0604030504040204" pitchFamily="34" charset="0"/>
                <a:ea typeface="Verdana" panose="020B0604030504040204" pitchFamily="34" charset="0"/>
                <a:cs typeface="Verdana" panose="020B0604030504040204" pitchFamily="34" charset="0"/>
              </a:rPr>
              <a:t>.</a:t>
            </a:r>
          </a:p>
          <a:p>
            <a:pPr marL="0" indent="0">
              <a:lnSpc>
                <a:spcPct val="120000"/>
              </a:lnSpc>
              <a:spcBef>
                <a:spcPts val="0"/>
              </a:spcBef>
              <a:spcAft>
                <a:spcPts val="150"/>
              </a:spcAft>
              <a:buNone/>
            </a:pPr>
            <a:r>
              <a:rPr lang="it-IT" sz="1400" baseline="30000" dirty="0">
                <a:effectLst/>
                <a:latin typeface="Verdana" panose="020B0604030504040204" pitchFamily="34" charset="0"/>
                <a:ea typeface="Verdana" panose="020B0604030504040204" pitchFamily="34" charset="0"/>
                <a:cs typeface="Verdana" panose="020B0604030504040204" pitchFamily="34" charset="0"/>
              </a:rPr>
              <a:t>4</a:t>
            </a:r>
            <a:r>
              <a:rPr lang="it-IT" sz="1400" dirty="0">
                <a:effectLst/>
                <a:latin typeface="Verdana" panose="020B0604030504040204" pitchFamily="34" charset="0"/>
                <a:ea typeface="Verdana" panose="020B0604030504040204" pitchFamily="34" charset="0"/>
                <a:cs typeface="Verdana" panose="020B0604030504040204" pitchFamily="34" charset="0"/>
              </a:rPr>
              <a:t> </a:t>
            </a:r>
            <a:r>
              <a:rPr lang="it-CH" sz="1400" i="1" dirty="0">
                <a:solidFill>
                  <a:srgbClr val="7030A0"/>
                </a:solidFill>
                <a:latin typeface="Verdana" panose="020B0604030504040204" pitchFamily="34" charset="0"/>
                <a:ea typeface="Verdana" panose="020B0604030504040204" pitchFamily="34" charset="0"/>
                <a:cs typeface="Verdana" panose="020B0604030504040204" pitchFamily="34" charset="0"/>
              </a:rPr>
              <a:t>La Confederazione e i Cantoni rispettano il diritto internazionale</a:t>
            </a:r>
            <a:r>
              <a:rPr lang="it-IT" sz="1400" i="1" dirty="0">
                <a:solidFill>
                  <a:srgbClr val="7030A0"/>
                </a:solidFill>
                <a:effectLst/>
                <a:latin typeface="Verdana" panose="020B0604030504040204" pitchFamily="34" charset="0"/>
                <a:ea typeface="Verdana" panose="020B0604030504040204" pitchFamily="34" charset="0"/>
                <a:cs typeface="Verdana" panose="020B0604030504040204" pitchFamily="34" charset="0"/>
              </a:rPr>
              <a:t>. </a:t>
            </a:r>
            <a:r>
              <a:rPr lang="it-CH" sz="1400" dirty="0">
                <a:latin typeface="Verdana" panose="020B0604030504040204" pitchFamily="34" charset="0"/>
                <a:ea typeface="Verdana" panose="020B0604030504040204" pitchFamily="34" charset="0"/>
                <a:cs typeface="Verdana" panose="020B0604030504040204" pitchFamily="34" charset="0"/>
              </a:rPr>
              <a:t>La Costituzione federale ha rango superiore al diritto internazionale e prevale su di esso, fatte salve le disposizioni cogenti del diritto internazionale.</a:t>
            </a:r>
            <a:endParaRPr lang="it-IT" sz="1400" dirty="0">
              <a:effectLst/>
              <a:latin typeface="Verdana" panose="020B0604030504040204" pitchFamily="34" charset="0"/>
              <a:ea typeface="Verdana" panose="020B0604030504040204" pitchFamily="34" charset="0"/>
              <a:cs typeface="Verdana" panose="020B0604030504040204" pitchFamily="34" charset="0"/>
            </a:endParaRPr>
          </a:p>
          <a:p>
            <a:pPr marL="0" indent="0">
              <a:lnSpc>
                <a:spcPct val="120000"/>
              </a:lnSpc>
              <a:spcBef>
                <a:spcPts val="0"/>
              </a:spcBef>
              <a:spcAft>
                <a:spcPts val="150"/>
              </a:spcAft>
              <a:buNone/>
            </a:pPr>
            <a:endParaRPr lang="it-IT" sz="700" b="1" dirty="0">
              <a:effectLst/>
              <a:latin typeface="Verdana" panose="020B0604030504040204" pitchFamily="34" charset="0"/>
              <a:ea typeface="Verdana" panose="020B0604030504040204" pitchFamily="34" charset="0"/>
              <a:cs typeface="Verdana" panose="020B0604030504040204" pitchFamily="34" charset="0"/>
            </a:endParaRPr>
          </a:p>
          <a:p>
            <a:pPr marL="0" indent="0">
              <a:lnSpc>
                <a:spcPct val="120000"/>
              </a:lnSpc>
              <a:spcBef>
                <a:spcPts val="0"/>
              </a:spcBef>
              <a:spcAft>
                <a:spcPts val="150"/>
              </a:spcAft>
              <a:buNone/>
            </a:pPr>
            <a:r>
              <a:rPr lang="it-IT" sz="1400" b="1" dirty="0">
                <a:effectLst/>
                <a:latin typeface="Verdana" panose="020B0604030504040204" pitchFamily="34" charset="0"/>
                <a:ea typeface="Verdana" panose="020B0604030504040204" pitchFamily="34" charset="0"/>
                <a:cs typeface="Verdana" panose="020B0604030504040204" pitchFamily="34" charset="0"/>
              </a:rPr>
              <a:t>Art. </a:t>
            </a:r>
            <a:r>
              <a:rPr lang="it-IT" sz="1400" b="1" dirty="0">
                <a:latin typeface="Verdana" panose="020B0604030504040204" pitchFamily="34" charset="0"/>
                <a:ea typeface="Verdana" panose="020B0604030504040204" pitchFamily="34" charset="0"/>
                <a:cs typeface="Verdana" panose="020B0604030504040204" pitchFamily="34" charset="0"/>
              </a:rPr>
              <a:t>56a Obblighi di diritto internazionale</a:t>
            </a:r>
            <a:br>
              <a:rPr lang="it-IT" sz="1400" dirty="0">
                <a:effectLst/>
                <a:latin typeface="Verdana" panose="020B0604030504040204" pitchFamily="34" charset="0"/>
                <a:ea typeface="Verdana" panose="020B0604030504040204" pitchFamily="34" charset="0"/>
                <a:cs typeface="Verdana" panose="020B0604030504040204" pitchFamily="34" charset="0"/>
              </a:rPr>
            </a:br>
            <a:r>
              <a:rPr lang="it-IT" sz="1400" baseline="30000" dirty="0">
                <a:effectLst/>
                <a:latin typeface="Verdana" panose="020B0604030504040204" pitchFamily="34" charset="0"/>
                <a:ea typeface="Verdana" panose="020B0604030504040204" pitchFamily="34" charset="0"/>
                <a:cs typeface="Verdana" panose="020B0604030504040204" pitchFamily="34" charset="0"/>
              </a:rPr>
              <a:t>1</a:t>
            </a:r>
            <a:r>
              <a:rPr lang="it-IT" sz="1400" dirty="0">
                <a:effectLst/>
                <a:latin typeface="Verdana" panose="020B0604030504040204" pitchFamily="34" charset="0"/>
                <a:ea typeface="Verdana" panose="020B0604030504040204" pitchFamily="34" charset="0"/>
                <a:cs typeface="Verdana" panose="020B0604030504040204" pitchFamily="34" charset="0"/>
              </a:rPr>
              <a:t> </a:t>
            </a:r>
            <a:r>
              <a:rPr lang="it-CH" sz="1400" dirty="0">
                <a:latin typeface="Verdana" panose="020B0604030504040204" pitchFamily="34" charset="0"/>
                <a:ea typeface="Verdana" panose="020B0604030504040204" pitchFamily="34" charset="0"/>
                <a:cs typeface="Verdana" panose="020B0604030504040204" pitchFamily="34" charset="0"/>
              </a:rPr>
              <a:t>La Confederazione e i Cantoni non assumono obblighi di diritto internazionale che contraddicano alla Costituzione federale.</a:t>
            </a:r>
            <a:br>
              <a:rPr lang="it-IT" sz="1400" dirty="0">
                <a:effectLst/>
                <a:latin typeface="Verdana" panose="020B0604030504040204" pitchFamily="34" charset="0"/>
                <a:ea typeface="Verdana" panose="020B0604030504040204" pitchFamily="34" charset="0"/>
                <a:cs typeface="Verdana" panose="020B0604030504040204" pitchFamily="34" charset="0"/>
              </a:rPr>
            </a:br>
            <a:r>
              <a:rPr lang="it-IT" sz="1400" baseline="30000" dirty="0">
                <a:effectLst/>
                <a:latin typeface="Verdana" panose="020B0604030504040204" pitchFamily="34" charset="0"/>
                <a:ea typeface="Verdana" panose="020B0604030504040204" pitchFamily="34" charset="0"/>
                <a:cs typeface="Verdana" panose="020B0604030504040204" pitchFamily="34" charset="0"/>
              </a:rPr>
              <a:t>2</a:t>
            </a:r>
            <a:r>
              <a:rPr lang="it-IT" sz="1400" dirty="0">
                <a:effectLst/>
                <a:latin typeface="Verdana" panose="020B0604030504040204" pitchFamily="34" charset="0"/>
                <a:ea typeface="Verdana" panose="020B0604030504040204" pitchFamily="34" charset="0"/>
                <a:cs typeface="Verdana" panose="020B0604030504040204" pitchFamily="34" charset="0"/>
              </a:rPr>
              <a:t> </a:t>
            </a:r>
            <a:r>
              <a:rPr lang="it-CH" sz="1400" dirty="0">
                <a:latin typeface="Verdana" panose="020B0604030504040204" pitchFamily="34" charset="0"/>
                <a:ea typeface="Verdana" panose="020B0604030504040204" pitchFamily="34" charset="0"/>
                <a:cs typeface="Verdana" panose="020B0604030504040204" pitchFamily="34" charset="0"/>
              </a:rPr>
              <a:t>In caso di contraddizione, adeguano gli obblighi di diritto internazionale alla Costituzione federale, se necessario denunciando i trattati internazionali in questione.</a:t>
            </a:r>
          </a:p>
          <a:p>
            <a:pPr marL="0" indent="0">
              <a:lnSpc>
                <a:spcPct val="120000"/>
              </a:lnSpc>
              <a:spcBef>
                <a:spcPts val="0"/>
              </a:spcBef>
              <a:spcAft>
                <a:spcPts val="150"/>
              </a:spcAft>
              <a:buNone/>
            </a:pPr>
            <a:r>
              <a:rPr lang="it-IT" sz="1400" baseline="30000" dirty="0">
                <a:effectLst/>
                <a:latin typeface="Verdana" panose="020B0604030504040204" pitchFamily="34" charset="0"/>
                <a:ea typeface="Verdana" panose="020B0604030504040204" pitchFamily="34" charset="0"/>
                <a:cs typeface="Verdana" panose="020B0604030504040204" pitchFamily="34" charset="0"/>
              </a:rPr>
              <a:t>3</a:t>
            </a:r>
            <a:r>
              <a:rPr lang="it-IT" sz="1400" dirty="0">
                <a:effectLst/>
                <a:latin typeface="Verdana" panose="020B0604030504040204" pitchFamily="34" charset="0"/>
                <a:ea typeface="Verdana" panose="020B0604030504040204" pitchFamily="34" charset="0"/>
                <a:cs typeface="Verdana" panose="020B0604030504040204" pitchFamily="34" charset="0"/>
              </a:rPr>
              <a:t> </a:t>
            </a:r>
            <a:r>
              <a:rPr lang="it-CH" sz="1400" dirty="0">
                <a:latin typeface="Verdana" panose="020B0604030504040204" pitchFamily="34" charset="0"/>
                <a:ea typeface="Verdana" panose="020B0604030504040204" pitchFamily="34" charset="0"/>
                <a:cs typeface="Verdana" panose="020B0604030504040204" pitchFamily="34" charset="0"/>
              </a:rPr>
              <a:t>Sono fatte salve le disposizioni cogenti del diritto internazionale.</a:t>
            </a:r>
            <a:endParaRPr lang="it-IT" sz="1400" dirty="0">
              <a:effectLst/>
              <a:latin typeface="Verdana" panose="020B0604030504040204" pitchFamily="34" charset="0"/>
              <a:ea typeface="Verdana" panose="020B0604030504040204" pitchFamily="34" charset="0"/>
              <a:cs typeface="Verdana" panose="020B0604030504040204" pitchFamily="34" charset="0"/>
            </a:endParaRPr>
          </a:p>
          <a:p>
            <a:pPr marL="0" indent="0">
              <a:lnSpc>
                <a:spcPct val="120000"/>
              </a:lnSpc>
              <a:spcBef>
                <a:spcPts val="0"/>
              </a:spcBef>
              <a:spcAft>
                <a:spcPts val="150"/>
              </a:spcAft>
              <a:buNone/>
            </a:pPr>
            <a:endParaRPr lang="it-IT" sz="700" b="1" dirty="0">
              <a:effectLst/>
              <a:latin typeface="Verdana" panose="020B0604030504040204" pitchFamily="34" charset="0"/>
              <a:ea typeface="Verdana" panose="020B0604030504040204" pitchFamily="34" charset="0"/>
              <a:cs typeface="Verdana" panose="020B0604030504040204" pitchFamily="34" charset="0"/>
            </a:endParaRPr>
          </a:p>
          <a:p>
            <a:pPr marL="0" indent="0">
              <a:lnSpc>
                <a:spcPct val="120000"/>
              </a:lnSpc>
              <a:spcBef>
                <a:spcPts val="0"/>
              </a:spcBef>
              <a:spcAft>
                <a:spcPts val="150"/>
              </a:spcAft>
              <a:buNone/>
            </a:pPr>
            <a:r>
              <a:rPr lang="it-IT" sz="1400" b="1" dirty="0">
                <a:effectLst/>
                <a:latin typeface="Verdana" panose="020B0604030504040204" pitchFamily="34" charset="0"/>
                <a:ea typeface="Verdana" panose="020B0604030504040204" pitchFamily="34" charset="0"/>
                <a:cs typeface="Verdana" panose="020B0604030504040204" pitchFamily="34" charset="0"/>
              </a:rPr>
              <a:t>Art. </a:t>
            </a:r>
            <a:r>
              <a:rPr lang="it-IT" sz="1400" b="1" dirty="0">
                <a:latin typeface="Verdana" panose="020B0604030504040204" pitchFamily="34" charset="0"/>
                <a:ea typeface="Verdana" panose="020B0604030504040204" pitchFamily="34" charset="0"/>
                <a:cs typeface="Verdana" panose="020B0604030504040204" pitchFamily="34" charset="0"/>
              </a:rPr>
              <a:t>190 Diritto determinante</a:t>
            </a:r>
            <a:br>
              <a:rPr lang="it-IT" sz="1400" dirty="0">
                <a:effectLst/>
                <a:latin typeface="Verdana" panose="020B0604030504040204" pitchFamily="34" charset="0"/>
                <a:ea typeface="Verdana" panose="020B0604030504040204" pitchFamily="34" charset="0"/>
                <a:cs typeface="Verdana" panose="020B0604030504040204" pitchFamily="34" charset="0"/>
              </a:rPr>
            </a:br>
            <a:r>
              <a:rPr lang="it-CH" sz="1400" dirty="0">
                <a:latin typeface="Verdana" panose="020B0604030504040204" pitchFamily="34" charset="0"/>
                <a:ea typeface="Verdana" panose="020B0604030504040204" pitchFamily="34" charset="0"/>
                <a:cs typeface="Verdana" panose="020B0604030504040204" pitchFamily="34" charset="0"/>
              </a:rPr>
              <a:t>Le leggi federali e i trattati internazionali il cui decreto d’approvazione sia stato assoggettato a referendum sono determinanti per il Tribunale federale e per le altre autorità incaricate dell’applicazione del diritto.</a:t>
            </a:r>
          </a:p>
          <a:p>
            <a:pPr marL="0" indent="0">
              <a:lnSpc>
                <a:spcPct val="120000"/>
              </a:lnSpc>
              <a:spcBef>
                <a:spcPts val="0"/>
              </a:spcBef>
              <a:spcAft>
                <a:spcPts val="150"/>
              </a:spcAft>
              <a:buNone/>
            </a:pPr>
            <a:endParaRPr lang="de-CH" sz="700" b="1" dirty="0">
              <a:effectLst/>
              <a:latin typeface="Verdana" panose="020B0604030504040204" pitchFamily="34" charset="0"/>
              <a:ea typeface="Verdana" panose="020B0604030504040204" pitchFamily="34" charset="0"/>
              <a:cs typeface="Verdana" panose="020B0604030504040204" pitchFamily="34" charset="0"/>
            </a:endParaRPr>
          </a:p>
          <a:p>
            <a:pPr marL="0" indent="0">
              <a:lnSpc>
                <a:spcPct val="120000"/>
              </a:lnSpc>
              <a:spcBef>
                <a:spcPts val="0"/>
              </a:spcBef>
              <a:spcAft>
                <a:spcPts val="150"/>
              </a:spcAft>
              <a:buNone/>
            </a:pPr>
            <a:r>
              <a:rPr lang="it-IT" sz="1400" b="1" dirty="0">
                <a:effectLst/>
                <a:latin typeface="Verdana" panose="020B0604030504040204" pitchFamily="34" charset="0"/>
                <a:ea typeface="Verdana" panose="020B0604030504040204" pitchFamily="34" charset="0"/>
                <a:cs typeface="Verdana" panose="020B0604030504040204" pitchFamily="34" charset="0"/>
              </a:rPr>
              <a:t>Con norme transitorie!</a:t>
            </a:r>
            <a:endParaRPr lang="it-IT" sz="1400" dirty="0">
              <a:effectLst/>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337130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3DB37DB-0C2F-4F21-B162-F7D06DE76BBA}"/>
              </a:ext>
            </a:extLst>
          </p:cNvPr>
          <p:cNvSpPr>
            <a:spLocks noGrp="1"/>
          </p:cNvSpPr>
          <p:nvPr>
            <p:ph type="title"/>
          </p:nvPr>
        </p:nvSpPr>
        <p:spPr>
          <a:xfrm>
            <a:off x="395536" y="368660"/>
            <a:ext cx="8604956" cy="848003"/>
          </a:xfrm>
        </p:spPr>
        <p:txBody>
          <a:bodyPr anchor="t">
            <a:normAutofit fontScale="90000"/>
          </a:bodyPr>
          <a:lstStyle/>
          <a:p>
            <a:r>
              <a:rPr lang="it-IT" sz="3600" b="1" dirty="0">
                <a:latin typeface="Verdana" panose="020B0604030504040204" pitchFamily="34" charset="0"/>
                <a:ea typeface="Verdana" panose="020B0604030504040204" pitchFamily="34" charset="0"/>
                <a:cs typeface="Verdana" panose="020B0604030504040204" pitchFamily="34" charset="0"/>
              </a:rPr>
              <a:t>Colpo di Stato al Tribunale federale:</a:t>
            </a:r>
          </a:p>
        </p:txBody>
      </p:sp>
      <p:sp>
        <p:nvSpPr>
          <p:cNvPr id="3" name="Inhaltsplatzhalter 2">
            <a:extLst>
              <a:ext uri="{FF2B5EF4-FFF2-40B4-BE49-F238E27FC236}">
                <a16:creationId xmlns:a16="http://schemas.microsoft.com/office/drawing/2014/main" id="{386569B1-E087-4D81-9278-16EDDB413A6C}"/>
              </a:ext>
            </a:extLst>
          </p:cNvPr>
          <p:cNvSpPr>
            <a:spLocks noGrp="1"/>
          </p:cNvSpPr>
          <p:nvPr>
            <p:ph sz="half" idx="1"/>
          </p:nvPr>
        </p:nvSpPr>
        <p:spPr>
          <a:xfrm>
            <a:off x="395536" y="1304764"/>
            <a:ext cx="8460940" cy="4339893"/>
          </a:xfrm>
        </p:spPr>
        <p:txBody>
          <a:bodyPr anchor="ctr">
            <a:noAutofit/>
          </a:bodyPr>
          <a:lstStyle/>
          <a:p>
            <a:pPr marL="0" indent="0">
              <a:buNone/>
            </a:pPr>
            <a:r>
              <a:rPr lang="it-IT" sz="2200" dirty="0">
                <a:latin typeface="Verdana" panose="020B0604030504040204" pitchFamily="34" charset="0"/>
                <a:ea typeface="Verdana" panose="020B0604030504040204" pitchFamily="34" charset="0"/>
                <a:cs typeface="Verdana" panose="020B0604030504040204" pitchFamily="34" charset="0"/>
              </a:rPr>
              <a:t>Una camera del Tribunale federale ha deciso, nel </a:t>
            </a:r>
            <a:r>
              <a:rPr lang="it-IT" sz="2200" b="1" dirty="0">
                <a:latin typeface="Verdana" panose="020B0604030504040204" pitchFamily="34" charset="0"/>
                <a:ea typeface="Verdana" panose="020B0604030504040204" pitchFamily="34" charset="0"/>
                <a:cs typeface="Verdana" panose="020B0604030504040204" pitchFamily="34" charset="0"/>
              </a:rPr>
              <a:t>2012</a:t>
            </a:r>
            <a:r>
              <a:rPr lang="it-IT" sz="2200" dirty="0">
                <a:latin typeface="Verdana" panose="020B0604030504040204" pitchFamily="34" charset="0"/>
                <a:ea typeface="Verdana" panose="020B0604030504040204" pitchFamily="34" charset="0"/>
                <a:cs typeface="Verdana" panose="020B0604030504040204" pitchFamily="34" charset="0"/>
              </a:rPr>
              <a:t>, che la Convenzione europea dei diritti dell’uomo (CEDU), ossia diritto internazionale, ha priorità sulla nuova norma costituzionale sull’espulsione degli stranieri criminali (ossia l’iniziativa per l’espulsione approvata da popolo e cantoni). </a:t>
            </a:r>
          </a:p>
          <a:p>
            <a:pPr marL="0" indent="0">
              <a:buNone/>
            </a:pPr>
            <a:endParaRPr lang="it-IT" sz="2200" dirty="0">
              <a:latin typeface="Verdana" panose="020B0604030504040204" pitchFamily="34" charset="0"/>
              <a:ea typeface="Verdana" panose="020B0604030504040204" pitchFamily="34" charset="0"/>
              <a:cs typeface="Verdana" panose="020B0604030504040204" pitchFamily="34" charset="0"/>
            </a:endParaRPr>
          </a:p>
          <a:p>
            <a:pPr marL="0" indent="0">
              <a:buNone/>
            </a:pPr>
            <a:r>
              <a:rPr lang="it-IT" sz="2200" dirty="0">
                <a:latin typeface="Verdana" panose="020B0604030504040204" pitchFamily="34" charset="0"/>
                <a:ea typeface="Verdana" panose="020B0604030504040204" pitchFamily="34" charset="0"/>
                <a:cs typeface="Verdana" panose="020B0604030504040204" pitchFamily="34" charset="0"/>
              </a:rPr>
              <a:t>Con questa decisione del 2012, il Tribunale federale ha adottato una valutazione politica che scuote le fondamenta della democrazia diretta e che perciò è da correggere con urgenza. Un gremio di tre (!) giudici impedisce l’applicazione legale di una norma costituzionale legittimata democraticamente. </a:t>
            </a:r>
            <a:endParaRPr lang="it-IT" sz="2200" b="1"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739247889"/>
      </p:ext>
    </p:extLst>
  </p:cSld>
  <p:clrMapOvr>
    <a:masterClrMapping/>
  </p:clrMapOvr>
</p:sld>
</file>

<file path=ppt/theme/theme1.xml><?xml version="1.0" encoding="utf-8"?>
<a:theme xmlns:a="http://schemas.openxmlformats.org/drawingml/2006/main" name="Benutzerdefiniertes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1813</Words>
  <Application>Microsoft Office PowerPoint</Application>
  <PresentationFormat>Bildschirmpräsentation (4:3)</PresentationFormat>
  <Paragraphs>195</Paragraphs>
  <Slides>26</Slides>
  <Notes>2</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26</vt:i4>
      </vt:variant>
    </vt:vector>
  </HeadingPairs>
  <TitlesOfParts>
    <vt:vector size="34" baseType="lpstr">
      <vt:lpstr>Arial</vt:lpstr>
      <vt:lpstr>Calibri</vt:lpstr>
      <vt:lpstr>Calibri Light</vt:lpstr>
      <vt:lpstr>Times New Roman</vt:lpstr>
      <vt:lpstr>Verdana</vt:lpstr>
      <vt:lpstr>Wingdings</vt:lpstr>
      <vt:lpstr>Wingdings 3</vt:lpstr>
      <vt:lpstr>Benutzerdefiniertes Design</vt:lpstr>
      <vt:lpstr>PowerPoint-Präsentation</vt:lpstr>
      <vt:lpstr>Benessere in CH grazie a</vt:lpstr>
      <vt:lpstr>Chi deciderà in futuro in Svizzera?</vt:lpstr>
      <vt:lpstr>I cittadini decidono</vt:lpstr>
      <vt:lpstr>Non-applicazione della volontà popolare:</vt:lpstr>
      <vt:lpstr>Che cosa vuole l‘iniziativa?</vt:lpstr>
      <vt:lpstr>Che cos‘è il diritto internazionale?</vt:lpstr>
      <vt:lpstr>Iniziativa popolare „Diritto svizzero, anziché giudici stranieri“</vt:lpstr>
      <vt:lpstr>Colpo di Stato al Tribunale federale:</vt:lpstr>
      <vt:lpstr>Autodeterminazione e libertà in pericolo</vt:lpstr>
      <vt:lpstr>Decisioni preoccupanti della Corte europea dei diritti dell‘uomo (CEDU)</vt:lpstr>
      <vt:lpstr>Toccati tutti i settori della vita!</vt:lpstr>
      <vt:lpstr>Consiglio federale e amministrazione abusano del diritto internazionale</vt:lpstr>
      <vt:lpstr>Si tratta di una questione fondamentale</vt:lpstr>
      <vt:lpstr>Noi CH sappiamo meglio che cosa è bene per noi!</vt:lpstr>
      <vt:lpstr>Il diritto internazionale è:</vt:lpstr>
      <vt:lpstr>Il centralismo indebolisce comuni e cantoni</vt:lpstr>
      <vt:lpstr>Il Consiglio federale nel 2010: </vt:lpstr>
      <vt:lpstr>Critiche giustificate all‘attuale evoluzione: </vt:lpstr>
      <vt:lpstr>Lo sapevate? L‘UE si oppone a una sua adesione alla Convenzione europea dei diritti dell‘uomo (CEDU) </vt:lpstr>
      <vt:lpstr>Diversivo degli avversari:</vt:lpstr>
      <vt:lpstr>Diversivo degli avversari:</vt:lpstr>
      <vt:lpstr>Un SÌ all‘iniziativa per l‘autodeterminazione</vt:lpstr>
      <vt:lpstr>PARTECIPATE SUBITO</vt:lpstr>
      <vt:lpstr>PARTECIPATE SUBITO</vt:lpstr>
      <vt:lpstr>PowerPoint-Präsentation</vt:lpstr>
    </vt:vector>
  </TitlesOfParts>
  <Company>Axpo Informatik AG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Rösti Albert</dc:creator>
  <cp:lastModifiedBy>Andreas Ott</cp:lastModifiedBy>
  <cp:revision>374</cp:revision>
  <cp:lastPrinted>2018-09-03T07:44:57Z</cp:lastPrinted>
  <dcterms:created xsi:type="dcterms:W3CDTF">2012-05-23T14:37:10Z</dcterms:created>
  <dcterms:modified xsi:type="dcterms:W3CDTF">2018-10-02T08:07:48Z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